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The University of Texas at San Antonio    |     Department of Computer Science      |       CS-CURE"/>
          <p:cNvSpPr txBox="1"/>
          <p:nvPr/>
        </p:nvSpPr>
        <p:spPr>
          <a:xfrm>
            <a:off x="115431" y="13214655"/>
            <a:ext cx="23300945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929292"/>
                </a:solidFill>
              </a:defRPr>
            </a:lvl1pPr>
          </a:lstStyle>
          <a:p>
            <a:pPr/>
            <a:r>
              <a:t>The University of Texas at San Antonio    |     Department of Computer Science      |       CS-CURE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679127" y="13264211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hyperlink" Target="http://www.utsa.edu" TargetMode="External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hyperlink" Target="https://doi.org/10.3389/fvets.2022.1016959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proceedings.mlr.press/v70/sundararajan17a.html" TargetMode="External"/><Relationship Id="rId3" Type="http://schemas.openxmlformats.org/officeDocument/2006/relationships/hyperlink" Target="https://ojs.aaai.org/index.php/AAAI/article/view/21534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usenix.org/conference/nsdi23/presentation/tahmasbi" TargetMode="External"/><Relationship Id="rId3" Type="http://schemas.openxmlformats.org/officeDocument/2006/relationships/hyperlink" Target="https://www.usenix.org/conference/usenixsecurity23/presentation/akgu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apple.com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instagram.com/nathanwpylestrangeplanet/?hl=en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hyperlink" Target="https://en.wikipedia.org/wiki/Scientific_method#/media/File:The_Scientific_Method.svg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research.utsa.edu/communicate/_documents/_pdfs-docs/Annual-Report-2022_4.5.23_v2.pdf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elcome!…"/>
          <p:cNvSpPr txBox="1"/>
          <p:nvPr/>
        </p:nvSpPr>
        <p:spPr>
          <a:xfrm>
            <a:off x="2565135" y="4048125"/>
            <a:ext cx="18401539" cy="561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17700">
                <a:solidFill>
                  <a:srgbClr val="008F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Welcome!</a:t>
            </a:r>
          </a:p>
          <a:p>
            <a:pPr algn="ctr">
              <a:defRPr sz="17700">
                <a:solidFill>
                  <a:srgbClr val="008F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Everything is fine.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1330" t="0" r="0" b="0"/>
          <a:stretch>
            <a:fillRect/>
          </a:stretch>
        </p:blipFill>
        <p:spPr>
          <a:xfrm>
            <a:off x="297696" y="282575"/>
            <a:ext cx="6756616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Image source: www.utsa.edu"/>
          <p:cNvSpPr txBox="1"/>
          <p:nvPr/>
        </p:nvSpPr>
        <p:spPr>
          <a:xfrm>
            <a:off x="19810271" y="13245644"/>
            <a:ext cx="3781734" cy="41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0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Image source: </a:t>
            </a:r>
            <a:r>
              <a:rPr u="sng">
                <a:hlinkClick r:id="rId3" invalidUrl="" action="" tgtFrame="" tooltip="" history="1" highlightClick="0" endSnd="0"/>
              </a:rPr>
              <a:t>www.utsa.edu</a:t>
            </a:r>
            <a:r>
              <a:t> 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0993" y="382219"/>
            <a:ext cx="11321144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6982" r="0" b="6982"/>
          <a:stretch>
            <a:fillRect/>
          </a:stretch>
        </p:blipFill>
        <p:spPr>
          <a:xfrm>
            <a:off x="340962" y="5587964"/>
            <a:ext cx="5650929" cy="3646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00183" y="5587964"/>
            <a:ext cx="8636001" cy="711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868635" y="1044982"/>
            <a:ext cx="5363789" cy="4417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0" t="2565" r="0" b="2565"/>
          <a:stretch>
            <a:fillRect/>
          </a:stretch>
        </p:blipFill>
        <p:spPr>
          <a:xfrm>
            <a:off x="1234328" y="9315017"/>
            <a:ext cx="4757623" cy="3385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44300" y="5599064"/>
            <a:ext cx="9283734" cy="69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220" name="What does it look lik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What does it look like?</a:t>
            </a:r>
          </a:p>
        </p:txBody>
      </p:sp>
      <p:sp>
        <p:nvSpPr>
          <p:cNvPr id="221" name="It varies!…"/>
          <p:cNvSpPr txBox="1"/>
          <p:nvPr>
            <p:ph type="body" sz="half" idx="1"/>
          </p:nvPr>
        </p:nvSpPr>
        <p:spPr>
          <a:xfrm>
            <a:off x="1206500" y="4248504"/>
            <a:ext cx="12089951" cy="8256012"/>
          </a:xfrm>
          <a:prstGeom prst="rect">
            <a:avLst/>
          </a:prstGeom>
        </p:spPr>
        <p:txBody>
          <a:bodyPr/>
          <a:lstStyle/>
          <a:p>
            <a:pPr algn="just">
              <a:defRPr i="1"/>
            </a:pPr>
            <a:r>
              <a:t>It varies!</a:t>
            </a:r>
          </a:p>
          <a:p>
            <a:pPr algn="just"/>
            <a:r>
              <a:t>Some organizations use a </a:t>
            </a:r>
            <a:r>
              <a:rPr b="1"/>
              <a:t>“technology readiness level” </a:t>
            </a:r>
            <a:r>
              <a:t>(TRL) to describe the levels between forming an idea and deploying it commercially.</a:t>
            </a:r>
          </a:p>
          <a:p>
            <a:pPr lvl="3" algn="just"/>
            <a:r>
              <a:t>1-3 = “</a:t>
            </a:r>
            <a:r>
              <a:rPr i="1"/>
              <a:t>basic research</a:t>
            </a:r>
            <a:r>
              <a:t>”</a:t>
            </a:r>
          </a:p>
          <a:p>
            <a:pPr lvl="3" algn="just"/>
            <a:r>
              <a:t>4+ = “</a:t>
            </a:r>
            <a:r>
              <a:rPr i="1"/>
              <a:t>applied research</a:t>
            </a:r>
            <a:r>
              <a:t>”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47032" b="0"/>
          <a:stretch>
            <a:fillRect/>
          </a:stretch>
        </p:blipFill>
        <p:spPr>
          <a:xfrm>
            <a:off x="14543129" y="2936811"/>
            <a:ext cx="9476522" cy="9217969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Image source: Arnouts et al, DOI=https://doi.org/10.3389/fvets.2022.1016959"/>
          <p:cNvSpPr txBox="1"/>
          <p:nvPr/>
        </p:nvSpPr>
        <p:spPr>
          <a:xfrm>
            <a:off x="16148152" y="13301599"/>
            <a:ext cx="6266536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/>
            </a:pPr>
            <a:r>
              <a:t>Image source: Arnouts et al, DOI=</a:t>
            </a:r>
            <a:r>
              <a:rPr u="sng">
                <a:hlinkClick r:id="rId3" invalidUrl="" action="" tgtFrame="" tooltip="" history="1" highlightClick="0" endSnd="0"/>
              </a:rPr>
              <a:t>https://doi.org/10.3389/fvets.2022.1016959</a:t>
            </a:r>
          </a:p>
        </p:txBody>
      </p:sp>
      <p:sp>
        <p:nvSpPr>
          <p:cNvPr id="225" name="Line"/>
          <p:cNvSpPr/>
          <p:nvPr/>
        </p:nvSpPr>
        <p:spPr>
          <a:xfrm flipH="1" flipV="1">
            <a:off x="22806424" y="3683596"/>
            <a:ext cx="166076" cy="8358998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228" name="What does it look lik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What does it look like?</a:t>
            </a:r>
          </a:p>
        </p:txBody>
      </p:sp>
      <p:sp>
        <p:nvSpPr>
          <p:cNvPr id="229" name="Example: Artificial Intelligence (A.I.)…"/>
          <p:cNvSpPr txBox="1"/>
          <p:nvPr>
            <p:ph type="body" sz="half" idx="1"/>
          </p:nvPr>
        </p:nvSpPr>
        <p:spPr>
          <a:xfrm>
            <a:off x="1206500" y="4248504"/>
            <a:ext cx="14292170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Example: </a:t>
            </a:r>
            <a:r>
              <a:rPr b="1"/>
              <a:t>Artificial Intelligence (A.I.)</a:t>
            </a:r>
            <a:endParaRPr b="1"/>
          </a:p>
          <a:p>
            <a:pPr algn="just"/>
            <a:endParaRPr b="1"/>
          </a:p>
          <a:p>
            <a:pPr algn="just"/>
            <a:r>
              <a:t>Basic research = interpretability for deep learning</a:t>
            </a:r>
          </a:p>
          <a:p>
            <a:pPr lvl="3" marL="2247900" indent="-419100" algn="just">
              <a:defRPr i="1" sz="3300"/>
            </a:pPr>
            <a:r>
              <a:t>Axiomatic Attribution for Deep Networks. </a:t>
            </a:r>
            <a:r>
              <a:rPr i="0"/>
              <a:t>[</a:t>
            </a:r>
            <a:r>
              <a:rPr sz="2300" u="sng">
                <a:hlinkClick r:id="rId2" invalidUrl="" action="" tgtFrame="" tooltip="" history="1" highlightClick="0" endSnd="0"/>
              </a:rPr>
              <a:t>Sundararajan et al, ICML 2017</a:t>
            </a:r>
            <a:r>
              <a:rPr i="0" sz="2300"/>
              <a:t>]</a:t>
            </a:r>
          </a:p>
          <a:p>
            <a:pPr algn="just"/>
            <a:r>
              <a:t>Applied research = AI for social good</a:t>
            </a:r>
          </a:p>
          <a:p>
            <a:pPr lvl="3" marL="2247900" indent="-419100" algn="just">
              <a:defRPr i="1"/>
            </a:pPr>
            <a:r>
              <a:rPr sz="3300"/>
              <a:t>Mitigating Low Agricultural Productivity of Smallholder Farms in Africa: Time-Series Forecasting for Environmental Stressors. </a:t>
            </a:r>
            <a:r>
              <a:rPr i="0" sz="3300"/>
              <a:t>[</a:t>
            </a:r>
            <a:r>
              <a:rPr sz="2400" u="sng">
                <a:hlinkClick r:id="rId3" invalidUrl="" action="" tgtFrame="" tooltip="" history="1" highlightClick="0" endSnd="0"/>
              </a:rPr>
              <a:t>M. Tabar et al, AAAI 2022</a:t>
            </a:r>
            <a:r>
              <a:rPr i="0" sz="3300"/>
              <a:t>]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Screenshot 2024-01-15 at 1.35.09 PM.png" descr="Screenshot 2024-01-15 at 1.35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78840" y="9488051"/>
            <a:ext cx="6055230" cy="385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4-01-15 at 1.41.37 PM.png" descr="Screenshot 2024-01-15 at 1.41.3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64336" y="3914471"/>
            <a:ext cx="5884237" cy="3851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235" name="What does it look lik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What does it look like?</a:t>
            </a:r>
          </a:p>
        </p:txBody>
      </p:sp>
      <p:sp>
        <p:nvSpPr>
          <p:cNvPr id="236" name="Example: Cybersecurity…"/>
          <p:cNvSpPr txBox="1"/>
          <p:nvPr>
            <p:ph type="body" idx="1"/>
          </p:nvPr>
        </p:nvSpPr>
        <p:spPr>
          <a:xfrm>
            <a:off x="1206500" y="4248504"/>
            <a:ext cx="22741493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Example: </a:t>
            </a:r>
            <a:r>
              <a:rPr b="1"/>
              <a:t>Cybersecurity</a:t>
            </a:r>
            <a:endParaRPr b="1"/>
          </a:p>
          <a:p>
            <a:pPr algn="just"/>
            <a:endParaRPr b="1"/>
          </a:p>
          <a:p>
            <a:pPr algn="just"/>
            <a:r>
              <a:t>Basic research = formal methods</a:t>
            </a:r>
          </a:p>
          <a:p>
            <a:pPr lvl="3" marL="2247900" indent="-419100" algn="just">
              <a:defRPr i="1" sz="3300"/>
            </a:pPr>
            <a:r>
              <a:t>Formal Methods for Network Performance Analysis. </a:t>
            </a:r>
            <a:r>
              <a:rPr i="0"/>
              <a:t>[</a:t>
            </a:r>
            <a:r>
              <a:rPr sz="2300" u="sng">
                <a:hlinkClick r:id="rId2" invalidUrl="" action="" tgtFrame="" tooltip="" history="1" highlightClick="0" endSnd="0"/>
              </a:rPr>
              <a:t>Arashloo et al, USENIX NSDI 2023</a:t>
            </a:r>
            <a:r>
              <a:rPr i="0" sz="2300"/>
              <a:t>]</a:t>
            </a:r>
          </a:p>
          <a:p>
            <a:pPr algn="just"/>
            <a:r>
              <a:t>Applied research = bug bounty systems</a:t>
            </a:r>
          </a:p>
          <a:p>
            <a:pPr lvl="3" marL="2247900" indent="-419100" algn="just">
              <a:defRPr i="1" sz="3300"/>
            </a:pPr>
            <a:r>
              <a:t>Bug Hunters’ Perspectives on the Challenges and Benefits of the Bug Bounty Ecosystem. </a:t>
            </a:r>
            <a:r>
              <a:rPr i="0"/>
              <a:t>[</a:t>
            </a:r>
            <a:r>
              <a:rPr sz="2300" u="sng">
                <a:hlinkClick r:id="rId3" invalidUrl="" action="" tgtFrame="" tooltip="" history="1" highlightClick="0" endSnd="0"/>
              </a:rPr>
              <a:t>Akgul et al, USENIX Security 2023</a:t>
            </a:r>
            <a:r>
              <a:rPr i="0" sz="2300"/>
              <a:t>]</a:t>
            </a:r>
          </a:p>
        </p:txBody>
      </p:sp>
      <p:sp>
        <p:nvSpPr>
          <p:cNvPr id="2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240" name="What does it look lik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What does it look like?</a:t>
            </a:r>
          </a:p>
        </p:txBody>
      </p:sp>
      <p:sp>
        <p:nvSpPr>
          <p:cNvPr id="241" name="Example: Computer Science Education (CSE)…"/>
          <p:cNvSpPr txBox="1"/>
          <p:nvPr>
            <p:ph type="body" idx="1"/>
          </p:nvPr>
        </p:nvSpPr>
        <p:spPr>
          <a:xfrm>
            <a:off x="1206500" y="4248504"/>
            <a:ext cx="22741493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t>Example: </a:t>
            </a:r>
            <a:r>
              <a:rPr b="1"/>
              <a:t>Computer Science Education (CSE)</a:t>
            </a:r>
            <a:endParaRPr b="1"/>
          </a:p>
          <a:p>
            <a:pPr algn="just"/>
            <a:endParaRPr b="1"/>
          </a:p>
          <a:p>
            <a:pPr algn="just"/>
            <a:r>
              <a:t>Basic research = broadening participation</a:t>
            </a:r>
          </a:p>
          <a:p>
            <a:pPr lvl="3" marL="2247900" indent="-419100" algn="just">
              <a:defRPr i="1" sz="3300"/>
            </a:pPr>
            <a:r>
              <a:t>Socially Responsible Computing in an Introductory Course. </a:t>
            </a:r>
            <a:r>
              <a:rPr i="0"/>
              <a:t>[</a:t>
            </a:r>
            <a:r>
              <a:rPr sz="2400" u="sng">
                <a:hlinkClick r:id="rId2" invalidUrl="" action="" tgtFrame="" tooltip="" history="1" highlightClick="0" endSnd="0"/>
              </a:rPr>
              <a:t>Gautam et al, ACM SIGCSE 2024</a:t>
            </a:r>
            <a:r>
              <a:rPr i="0" sz="2300"/>
              <a:t>]</a:t>
            </a:r>
          </a:p>
          <a:p>
            <a:pPr algn="just"/>
            <a:r>
              <a:t>Applied research = developing teaching strategies</a:t>
            </a:r>
          </a:p>
          <a:p>
            <a:pPr lvl="3" marL="2247900" indent="-419100" algn="just">
              <a:defRPr i="1" sz="3300"/>
            </a:pPr>
            <a:r>
              <a:t>Pairing Ungrading with Project-Based Learning in CS1 for Inherently Flexible Course Design  </a:t>
            </a:r>
            <a:r>
              <a:rPr i="0"/>
              <a:t>[</a:t>
            </a:r>
            <a:r>
              <a:rPr sz="2400" u="sng">
                <a:hlinkClick r:id="rId2" invalidUrl="" action="" tgtFrame="" tooltip="" history="1" highlightClick="0" endSnd="0"/>
              </a:rPr>
              <a:t>Smith, ACM SIGCSE 2024</a:t>
            </a:r>
            <a:r>
              <a:rPr i="0" sz="2300"/>
              <a:t>]</a:t>
            </a: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245" name="How can I get involved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How can I get involved?</a:t>
            </a:r>
          </a:p>
        </p:txBody>
      </p:sp>
      <p:sp>
        <p:nvSpPr>
          <p:cNvPr id="246" name="Become a research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7408" indent="-597408" algn="just" defTabSz="2389572">
              <a:spcBef>
                <a:spcPts val="4400"/>
              </a:spcBef>
              <a:defRPr b="1" sz="4018"/>
            </a:pPr>
            <a:r>
              <a:t>Become a researcher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Undergraduate Research Assistant (URA)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Graduate Research Assistant (GRA)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Postdoctoral Researcher (postdoc)</a:t>
            </a:r>
          </a:p>
          <a:p>
            <a:pPr marL="597408" indent="-597408" algn="just" defTabSz="2389572">
              <a:spcBef>
                <a:spcPts val="4400"/>
              </a:spcBef>
              <a:defRPr b="1" sz="4018"/>
            </a:pPr>
            <a:r>
              <a:t>Volunteer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Clinical trials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Citizen science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Volunteer for research studies</a:t>
            </a:r>
          </a:p>
          <a:p>
            <a:pPr marL="597408" indent="-597408" algn="just" defTabSz="2389572">
              <a:spcBef>
                <a:spcPts val="4400"/>
              </a:spcBef>
              <a:defRPr b="1" sz="4018"/>
            </a:pPr>
            <a:r>
              <a:t>Support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Advocate &amp; raise awareness</a:t>
            </a:r>
          </a:p>
          <a:p>
            <a:pPr lvl="3" marL="2389632" indent="-597408" algn="just" defTabSz="2389572">
              <a:spcBef>
                <a:spcPts val="1400"/>
              </a:spcBef>
              <a:defRPr sz="3430"/>
            </a:pPr>
            <a:r>
              <a:t>Donate to fund research or leverage your skills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2470" y="11657479"/>
            <a:ext cx="7890533" cy="1242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251" name="So many questions!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So many questions!</a:t>
            </a:r>
          </a:p>
        </p:txBody>
      </p:sp>
      <p:sp>
        <p:nvSpPr>
          <p:cNvPr id="252" name="Do I need an advanced degree?…"/>
          <p:cNvSpPr txBox="1"/>
          <p:nvPr>
            <p:ph type="body" sz="half" idx="1"/>
          </p:nvPr>
        </p:nvSpPr>
        <p:spPr>
          <a:xfrm>
            <a:off x="1206500" y="4017881"/>
            <a:ext cx="12823003" cy="8717257"/>
          </a:xfrm>
          <a:prstGeom prst="rect">
            <a:avLst/>
          </a:prstGeom>
        </p:spPr>
        <p:txBody>
          <a:bodyPr/>
          <a:lstStyle/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Do I need an advanced degree?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Should I do “basic” research or “applied”?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How should I pick a program/advisor/lab?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What jobs are there in CS research?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What does a day in the life of a researcher look like?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How do I find a topic that is interesting to me?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Is there active research/funding in my field of interest?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How do I find people with similar interests?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How do I get caught up with my field?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What’s an IRB, and do I need it?</a:t>
            </a:r>
          </a:p>
          <a:p>
            <a:pPr marL="402336" indent="-402336" algn="just" defTabSz="1609303">
              <a:spcBef>
                <a:spcPts val="2900"/>
              </a:spcBef>
              <a:defRPr i="1" sz="3168"/>
            </a:pPr>
            <a:r>
              <a:t>…..</a:t>
            </a: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Our goal is to answer your questions through this course.…"/>
          <p:cNvSpPr/>
          <p:nvPr/>
        </p:nvSpPr>
        <p:spPr>
          <a:xfrm>
            <a:off x="16980647" y="4900705"/>
            <a:ext cx="5993805" cy="5225153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Our goal is to answer </a:t>
            </a:r>
            <a:r>
              <a:rPr b="1" u="sng">
                <a:latin typeface="+mn-lt"/>
                <a:ea typeface="+mn-ea"/>
                <a:cs typeface="+mn-cs"/>
                <a:sym typeface="Helvetica Neue"/>
              </a:rPr>
              <a:t>your</a:t>
            </a:r>
            <a:r>
              <a:t> questions through this course.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What do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YOU </a:t>
            </a:r>
            <a:r>
              <a:t>want to know?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What is a C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CURE?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is a C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CURE?</a:t>
            </a:r>
          </a:p>
        </p:txBody>
      </p:sp>
      <p:sp>
        <p:nvSpPr>
          <p:cNvPr id="259" name="Course-based Undergraduate Research Experi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Course-based Undergraduate Research Experience</a:t>
            </a:r>
          </a:p>
        </p:txBody>
      </p:sp>
      <p:sp>
        <p:nvSpPr>
          <p:cNvPr id="260" name="= courses offered by specific (often science or engineering) departments with the following elements:…"/>
          <p:cNvSpPr txBox="1"/>
          <p:nvPr>
            <p:ph type="body" idx="1"/>
          </p:nvPr>
        </p:nvSpPr>
        <p:spPr>
          <a:xfrm>
            <a:off x="1206500" y="3735653"/>
            <a:ext cx="21971000" cy="8256012"/>
          </a:xfrm>
          <a:prstGeom prst="rect">
            <a:avLst/>
          </a:prstGeom>
        </p:spPr>
        <p:txBody>
          <a:bodyPr/>
          <a:lstStyle/>
          <a:p>
            <a:pPr marL="0" indent="0" algn="just" defTabSz="2389572">
              <a:spcBef>
                <a:spcPts val="4400"/>
              </a:spcBef>
              <a:buSzTx/>
              <a:buNone/>
              <a:defRPr b="1" sz="4312"/>
            </a:pPr>
            <a:r>
              <a:t>= </a:t>
            </a:r>
            <a:r>
              <a:rPr b="0"/>
              <a:t>courses offered by specific (often science or engineering) departments with the following elements:</a:t>
            </a:r>
            <a:br>
              <a:rPr b="0"/>
            </a:br>
          </a:p>
          <a:p>
            <a:pPr marL="798618" indent="-798618" algn="just" defTabSz="2389572">
              <a:spcBef>
                <a:spcPts val="4400"/>
              </a:spcBef>
              <a:buSzPct val="100000"/>
              <a:buAutoNum type="arabicPeriod" startAt="1"/>
              <a:defRPr sz="4312"/>
            </a:pPr>
            <a:r>
              <a:t>There is an element of discovery, so that students are working with novel data. </a:t>
            </a:r>
          </a:p>
          <a:p>
            <a:pPr marL="798618" indent="-798618" algn="just" defTabSz="2389572">
              <a:spcBef>
                <a:spcPts val="4400"/>
              </a:spcBef>
              <a:buSzPct val="100000"/>
              <a:buAutoNum type="arabicPeriod" startAt="1"/>
              <a:defRPr sz="4312"/>
            </a:pPr>
            <a:r>
              <a:t>Iteration is built into a lab or engagement activity.</a:t>
            </a:r>
          </a:p>
          <a:p>
            <a:pPr marL="798618" indent="-798618" algn="just" defTabSz="2389572">
              <a:spcBef>
                <a:spcPts val="4400"/>
              </a:spcBef>
              <a:buSzPct val="100000"/>
              <a:buAutoNum type="arabicPeriod" startAt="1"/>
              <a:defRPr sz="4312"/>
            </a:pPr>
            <a:r>
              <a:t>Students engage in a high level of collaboration. </a:t>
            </a:r>
          </a:p>
          <a:p>
            <a:pPr marL="798618" indent="-798618" algn="just" defTabSz="2389572">
              <a:spcBef>
                <a:spcPts val="4400"/>
              </a:spcBef>
              <a:buSzPct val="100000"/>
              <a:buAutoNum type="arabicPeriod" startAt="1"/>
              <a:defRPr sz="4312"/>
            </a:pPr>
            <a:r>
              <a:t>Students learn scientific practices. </a:t>
            </a:r>
          </a:p>
          <a:p>
            <a:pPr marL="798618" indent="-798618" algn="just" defTabSz="2389572">
              <a:spcBef>
                <a:spcPts val="4400"/>
              </a:spcBef>
              <a:buSzPct val="100000"/>
              <a:buAutoNum type="arabicPeriod" startAt="1"/>
              <a:defRPr sz="4312"/>
            </a:pPr>
            <a:r>
              <a:t>The topic of research is broadly relevant so that it could potentially be published and/or of interest to a group outside the class.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(Auchincloss et al. 2014)"/>
          <p:cNvSpPr txBox="1"/>
          <p:nvPr/>
        </p:nvSpPr>
        <p:spPr>
          <a:xfrm>
            <a:off x="20261267" y="12938084"/>
            <a:ext cx="2876043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defRPr sz="2000"/>
            </a:lvl1pPr>
          </a:lstStyle>
          <a:p>
            <a:pPr/>
            <a:r>
              <a:t>(Auchincloss et al. 2014)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6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hat is a C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CURE?</a:t>
            </a:r>
          </a:p>
        </p:txBody>
      </p:sp>
      <p:sp>
        <p:nvSpPr>
          <p:cNvPr id="265" name="Course-based Undergraduate Research Experi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Course-based Undergraduate Research Experience</a:t>
            </a:r>
          </a:p>
        </p:txBody>
      </p:sp>
      <p:sp>
        <p:nvSpPr>
          <p:cNvPr id="266" name="In general, research engagement must have the following attributes:…"/>
          <p:cNvSpPr txBox="1"/>
          <p:nvPr>
            <p:ph type="body" idx="1"/>
          </p:nvPr>
        </p:nvSpPr>
        <p:spPr>
          <a:xfrm>
            <a:off x="1206500" y="3349124"/>
            <a:ext cx="22662743" cy="9668242"/>
          </a:xfrm>
          <a:prstGeom prst="rect">
            <a:avLst/>
          </a:prstGeom>
        </p:spPr>
        <p:txBody>
          <a:bodyPr/>
          <a:lstStyle/>
          <a:p>
            <a:pPr marL="0" indent="0" algn="just" defTabSz="1633687">
              <a:spcBef>
                <a:spcPts val="3000"/>
              </a:spcBef>
              <a:buSzTx/>
              <a:buNone/>
              <a:defRPr sz="2948"/>
            </a:pPr>
            <a:r>
              <a:t>In general, research engagement must have the following attributes: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1: Research design should be based on the established philosophical stances that are scientifically valid relative to the field of study. Where borrowing or learning from another field of study, a clear justification must be provided.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2: The design should employ research techniques and methodological approaches that have proven dependable and reliable and that are directly relevant to the nature of the research problem.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3: Research design should be structured to avoid unscientific hypothesis formulation, subjectivism and bias.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4: The analytical discussion should avoid speculation and present well-reasoned analytical arguments.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5: The research should be monitored and take place in a controlled environment (quantitative research) or within a relatively limited scope (quantitative and qualitative research).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6: The research should adopt rigorous and structured procedures.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7: Research should be logical and systematic.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8: The final research output and the research manuscript should have a valid, verifiable conclusion.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Attribute 9: In some cases, the research manuscript should present an empirical conclusion.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8" name="Jannach et al. (2012)"/>
          <p:cNvSpPr txBox="1"/>
          <p:nvPr/>
        </p:nvSpPr>
        <p:spPr>
          <a:xfrm>
            <a:off x="20784729" y="13058748"/>
            <a:ext cx="240260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lnSpc>
                <a:spcPts val="3500"/>
              </a:lnSpc>
              <a:spcBef>
                <a:spcPts val="0"/>
              </a:spcBef>
              <a:defRPr sz="21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Jannach et al. (2012)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G_0679.JPG" descr="IMG_067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69275" y="1057686"/>
            <a:ext cx="11908267" cy="119082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ext"/>
          <p:cNvSpPr txBox="1"/>
          <p:nvPr/>
        </p:nvSpPr>
        <p:spPr>
          <a:xfrm>
            <a:off x="-7732060" y="-13282636"/>
            <a:ext cx="127001" cy="47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355600">
              <a:lnSpc>
                <a:spcPct val="100000"/>
              </a:lnSpc>
              <a:spcBef>
                <a:spcPts val="0"/>
              </a:spcBef>
              <a:defRPr sz="1300"/>
            </a:pPr>
          </a:p>
        </p:txBody>
      </p:sp>
      <p:sp>
        <p:nvSpPr>
          <p:cNvPr id="166" name="Image source: Strange Planet"/>
          <p:cNvSpPr txBox="1"/>
          <p:nvPr/>
        </p:nvSpPr>
        <p:spPr>
          <a:xfrm>
            <a:off x="13638034" y="12370901"/>
            <a:ext cx="3971773" cy="44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300"/>
            </a:pPr>
            <a:r>
              <a:t>Image source: </a:t>
            </a:r>
            <a:r>
              <a:rPr u="sng">
                <a:hlinkClick r:id="rId3" invalidUrl="" action="" tgtFrame="" tooltip="" history="1" highlightClick="0" endSnd="0"/>
              </a:rPr>
              <a:t>Strange Planet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What is CS-C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CS-CURE?</a:t>
            </a:r>
          </a:p>
        </p:txBody>
      </p:sp>
      <p:sp>
        <p:nvSpPr>
          <p:cNvPr id="271" name="Course-based Undergraduate Research Experience in CS @ UTS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Course-based Undergraduate Research Experience in CS @ UTSA</a:t>
            </a:r>
          </a:p>
        </p:txBody>
      </p:sp>
      <p:sp>
        <p:nvSpPr>
          <p:cNvPr id="272" name="It is not an independent stud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It is </a:t>
            </a:r>
            <a:r>
              <a:rPr b="1" u="sng"/>
              <a:t>not</a:t>
            </a:r>
            <a:r>
              <a:t> an independent study. </a:t>
            </a:r>
          </a:p>
          <a:p>
            <a:pPr algn="just"/>
            <a:r>
              <a:t>It is a structured course on research methods, with a focus on research for new/beginning computer scientists. Consists of:</a:t>
            </a:r>
          </a:p>
          <a:p>
            <a:pPr lvl="3" algn="just">
              <a:defRPr sz="4100"/>
            </a:pPr>
            <a:r>
              <a:rPr b="1"/>
              <a:t>Lectures</a:t>
            </a:r>
            <a:r>
              <a:t> - new materials &amp; tools needed to understand research in CS</a:t>
            </a:r>
          </a:p>
          <a:p>
            <a:pPr lvl="3" algn="just">
              <a:defRPr sz="4100"/>
            </a:pPr>
            <a:r>
              <a:rPr b="1"/>
              <a:t>Activities</a:t>
            </a:r>
            <a:r>
              <a:t> - designed to reinforce the new concepts &amp; enable hands-on experience</a:t>
            </a:r>
          </a:p>
          <a:p>
            <a:pPr lvl="3" algn="just">
              <a:defRPr sz="4100"/>
            </a:pPr>
            <a:r>
              <a:rPr b="1"/>
              <a:t>SIG meetings </a:t>
            </a:r>
            <a:r>
              <a:t>- engaging with peers who have similar interests</a:t>
            </a:r>
          </a:p>
          <a:p>
            <a:pPr lvl="3" algn="just">
              <a:defRPr sz="4100"/>
            </a:pPr>
            <a:r>
              <a:rPr b="1"/>
              <a:t>Guest lectures</a:t>
            </a:r>
            <a:r>
              <a:t> - focused research talks on a variety of CS topics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Motivation for…"/>
          <p:cNvSpPr txBox="1"/>
          <p:nvPr>
            <p:ph type="title"/>
          </p:nvPr>
        </p:nvSpPr>
        <p:spPr>
          <a:xfrm>
            <a:off x="1206500" y="1079500"/>
            <a:ext cx="9612458" cy="3078684"/>
          </a:xfrm>
          <a:prstGeom prst="rect">
            <a:avLst/>
          </a:prstGeom>
        </p:spPr>
        <p:txBody>
          <a:bodyPr/>
          <a:lstStyle/>
          <a:p>
            <a:pPr/>
            <a:r>
              <a:t>Motivation for </a:t>
            </a:r>
          </a:p>
          <a:p>
            <a:pPr/>
            <a:r>
              <a:t>CS-CURE at UTSA</a:t>
            </a:r>
          </a:p>
        </p:txBody>
      </p:sp>
      <p:sp>
        <p:nvSpPr>
          <p:cNvPr id="2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3" name="Group"/>
          <p:cNvGrpSpPr/>
          <p:nvPr/>
        </p:nvGrpSpPr>
        <p:grpSpPr>
          <a:xfrm>
            <a:off x="12853459" y="228082"/>
            <a:ext cx="10983287" cy="13092970"/>
            <a:chOff x="0" y="0"/>
            <a:chExt cx="10983285" cy="13092970"/>
          </a:xfrm>
        </p:grpSpPr>
        <p:sp>
          <p:nvSpPr>
            <p:cNvPr id="277" name="Line"/>
            <p:cNvSpPr/>
            <p:nvPr/>
          </p:nvSpPr>
          <p:spPr>
            <a:xfrm>
              <a:off x="5317064" y="9443147"/>
              <a:ext cx="1" cy="997731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78" name="Line"/>
            <p:cNvSpPr/>
            <p:nvPr/>
          </p:nvSpPr>
          <p:spPr>
            <a:xfrm>
              <a:off x="5702357" y="11295281"/>
              <a:ext cx="690852" cy="1004587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79" name="CS Core"/>
            <p:cNvSpPr/>
            <p:nvPr/>
          </p:nvSpPr>
          <p:spPr>
            <a:xfrm>
              <a:off x="2758303" y="4039067"/>
              <a:ext cx="2563669" cy="922079"/>
            </a:xfrm>
            <a:prstGeom prst="roundRect">
              <a:avLst>
                <a:gd name="adj" fmla="val 28335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CS Core</a:t>
              </a:r>
            </a:p>
          </p:txBody>
        </p:sp>
        <p:sp>
          <p:nvSpPr>
            <p:cNvPr id="280" name="Advanced Topics"/>
            <p:cNvSpPr/>
            <p:nvPr/>
          </p:nvSpPr>
          <p:spPr>
            <a:xfrm>
              <a:off x="638558" y="7694603"/>
              <a:ext cx="5298210" cy="1670124"/>
            </a:xfrm>
            <a:prstGeom prst="roundRect">
              <a:avLst>
                <a:gd name="adj" fmla="val 15644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Advanced Topics</a:t>
              </a:r>
            </a:p>
          </p:txBody>
        </p:sp>
        <p:sp>
          <p:nvSpPr>
            <p:cNvPr id="281" name="Ind. Study"/>
            <p:cNvSpPr/>
            <p:nvPr/>
          </p:nvSpPr>
          <p:spPr>
            <a:xfrm>
              <a:off x="4035230" y="10494982"/>
              <a:ext cx="2563669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Ind. Study</a:t>
              </a:r>
            </a:p>
          </p:txBody>
        </p:sp>
        <p:sp>
          <p:nvSpPr>
            <p:cNvPr id="282" name="Industry Job"/>
            <p:cNvSpPr/>
            <p:nvPr/>
          </p:nvSpPr>
          <p:spPr>
            <a:xfrm>
              <a:off x="564667" y="12433003"/>
              <a:ext cx="4953001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Industry Job</a:t>
              </a:r>
            </a:p>
          </p:txBody>
        </p:sp>
        <p:sp>
          <p:nvSpPr>
            <p:cNvPr id="283" name="Grad School"/>
            <p:cNvSpPr/>
            <p:nvPr/>
          </p:nvSpPr>
          <p:spPr>
            <a:xfrm>
              <a:off x="6030285" y="12433003"/>
              <a:ext cx="4953001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Grad School</a:t>
              </a:r>
            </a:p>
          </p:txBody>
        </p:sp>
        <p:sp>
          <p:nvSpPr>
            <p:cNvPr id="284" name="Line"/>
            <p:cNvSpPr/>
            <p:nvPr/>
          </p:nvSpPr>
          <p:spPr>
            <a:xfrm>
              <a:off x="5317064" y="11295111"/>
              <a:ext cx="1" cy="997731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85" name="Internship"/>
            <p:cNvSpPr/>
            <p:nvPr/>
          </p:nvSpPr>
          <p:spPr>
            <a:xfrm>
              <a:off x="804812" y="6239191"/>
              <a:ext cx="2563669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Internship</a:t>
              </a:r>
            </a:p>
          </p:txBody>
        </p:sp>
        <p:sp>
          <p:nvSpPr>
            <p:cNvPr id="286" name="Line"/>
            <p:cNvSpPr/>
            <p:nvPr/>
          </p:nvSpPr>
          <p:spPr>
            <a:xfrm>
              <a:off x="2086646" y="6940130"/>
              <a:ext cx="1" cy="672668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87" name="Line"/>
            <p:cNvSpPr/>
            <p:nvPr/>
          </p:nvSpPr>
          <p:spPr>
            <a:xfrm flipH="1">
              <a:off x="2035771" y="4950757"/>
              <a:ext cx="2004368" cy="1148300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88" name="Line"/>
            <p:cNvSpPr/>
            <p:nvPr/>
          </p:nvSpPr>
          <p:spPr>
            <a:xfrm flipH="1">
              <a:off x="4185610" y="4939738"/>
              <a:ext cx="1" cy="2741639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 flipH="1">
              <a:off x="2086645" y="9430989"/>
              <a:ext cx="1" cy="2935752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90" name="CS 1,2,3"/>
            <p:cNvSpPr/>
            <p:nvPr/>
          </p:nvSpPr>
          <p:spPr>
            <a:xfrm>
              <a:off x="2758303" y="1501493"/>
              <a:ext cx="2563669" cy="1670123"/>
            </a:xfrm>
            <a:prstGeom prst="roundRect">
              <a:avLst>
                <a:gd name="adj" fmla="val 15644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CS 1,2,3</a:t>
              </a:r>
            </a:p>
          </p:txBody>
        </p:sp>
        <p:sp>
          <p:nvSpPr>
            <p:cNvPr id="291" name="Line"/>
            <p:cNvSpPr/>
            <p:nvPr/>
          </p:nvSpPr>
          <p:spPr>
            <a:xfrm>
              <a:off x="4154438" y="3202686"/>
              <a:ext cx="1" cy="832479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292" name="Most common UTSA CS undergraduate experience"/>
            <p:cNvSpPr txBox="1"/>
            <p:nvPr/>
          </p:nvSpPr>
          <p:spPr>
            <a:xfrm>
              <a:off x="0" y="0"/>
              <a:ext cx="4173292" cy="829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sz="24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Most common UTSA CS undergraduate experience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7686388" y="228082"/>
            <a:ext cx="4173293" cy="12430744"/>
            <a:chOff x="0" y="0"/>
            <a:chExt cx="4173291" cy="12430743"/>
          </a:xfrm>
        </p:grpSpPr>
        <p:sp>
          <p:nvSpPr>
            <p:cNvPr id="294" name="CS-CURE"/>
            <p:cNvSpPr/>
            <p:nvPr/>
          </p:nvSpPr>
          <p:spPr>
            <a:xfrm>
              <a:off x="1100374" y="4047307"/>
              <a:ext cx="2563669" cy="922080"/>
            </a:xfrm>
            <a:prstGeom prst="roundRect">
              <a:avLst>
                <a:gd name="adj" fmla="val 28335"/>
              </a:avLst>
            </a:prstGeom>
            <a:solidFill>
              <a:srgbClr val="FFFFFF"/>
            </a:solidFill>
            <a:ln w="381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4">
                      <a:hueOff val="-1247790"/>
                      <a:lumOff val="-12326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CS-CURE</a:t>
              </a:r>
            </a:p>
          </p:txBody>
        </p:sp>
        <p:pic>
          <p:nvPicPr>
            <p:cNvPr id="295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>
              <a:off x="-52580" y="9753737"/>
              <a:ext cx="1073931" cy="352235"/>
            </a:xfrm>
            <a:prstGeom prst="rect">
              <a:avLst/>
            </a:prstGeom>
            <a:effectLst/>
          </p:spPr>
        </p:pic>
        <p:pic>
          <p:nvPicPr>
            <p:cNvPr id="297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3329028">
              <a:off x="530736" y="11621146"/>
              <a:ext cx="1295409" cy="352234"/>
            </a:xfrm>
            <a:prstGeom prst="rect">
              <a:avLst/>
            </a:prstGeom>
            <a:effectLst/>
          </p:spPr>
        </p:pic>
        <p:pic>
          <p:nvPicPr>
            <p:cNvPr id="299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465114" y="4395850"/>
              <a:ext cx="685501" cy="352235"/>
            </a:xfrm>
            <a:prstGeom prst="rect">
              <a:avLst/>
            </a:prstGeom>
            <a:effectLst/>
          </p:spPr>
        </p:pic>
        <p:pic>
          <p:nvPicPr>
            <p:cNvPr id="301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7425582">
              <a:off x="-219049" y="6163491"/>
              <a:ext cx="3265316" cy="352235"/>
            </a:xfrm>
            <a:prstGeom prst="rect">
              <a:avLst/>
            </a:prstGeom>
            <a:effectLst/>
          </p:spPr>
        </p:pic>
        <p:pic>
          <p:nvPicPr>
            <p:cNvPr id="303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2109315">
              <a:off x="53998" y="3434415"/>
              <a:ext cx="1540734" cy="352235"/>
            </a:xfrm>
            <a:prstGeom prst="rect">
              <a:avLst/>
            </a:prstGeom>
            <a:effectLst/>
          </p:spPr>
        </p:pic>
        <p:sp>
          <p:nvSpPr>
            <p:cNvPr id="305" name="Proposed research-focused experience"/>
            <p:cNvSpPr txBox="1"/>
            <p:nvPr/>
          </p:nvSpPr>
          <p:spPr>
            <a:xfrm>
              <a:off x="0" y="0"/>
              <a:ext cx="4173292" cy="829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sz="2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pPr/>
              <a:r>
                <a:t>Proposed research-focused experience</a:t>
              </a:r>
            </a:p>
          </p:txBody>
        </p:sp>
      </p:grpSp>
      <p:sp>
        <p:nvSpPr>
          <p:cNvPr id="307" name="1900+ undergraduate CS majors…"/>
          <p:cNvSpPr txBox="1"/>
          <p:nvPr>
            <p:ph type="body" sz="half" idx="1"/>
          </p:nvPr>
        </p:nvSpPr>
        <p:spPr>
          <a:xfrm>
            <a:off x="1206500" y="4248504"/>
            <a:ext cx="11467845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653"/>
            </a:pPr>
            <a:r>
              <a:t>1900+ undergraduate CS majors</a:t>
            </a:r>
          </a:p>
          <a:p>
            <a:pPr marL="603504" indent="-603504" defTabSz="2413955">
              <a:spcBef>
                <a:spcPts val="4400"/>
              </a:spcBef>
              <a:defRPr sz="4653"/>
            </a:pPr>
            <a:r>
              <a:rPr b="1"/>
              <a:t>CS-CURE</a:t>
            </a:r>
            <a:r>
              <a:t> is designed to provide a scalable solution to undergraduate research engagement in our department. </a:t>
            </a:r>
          </a:p>
          <a:p>
            <a:pPr lvl="2" marL="1810511" indent="-603504" defTabSz="2413955">
              <a:spcBef>
                <a:spcPts val="4400"/>
              </a:spcBef>
              <a:defRPr sz="4653"/>
            </a:pPr>
            <a:r>
              <a:t>Study </a:t>
            </a:r>
            <a:r>
              <a:rPr u="sng"/>
              <a:t>your</a:t>
            </a:r>
            <a:r>
              <a:t> topic of interest (in CS)</a:t>
            </a:r>
          </a:p>
          <a:p>
            <a:pPr lvl="2" marL="1810511" indent="-603504" defTabSz="2413955">
              <a:spcBef>
                <a:spcPts val="4400"/>
              </a:spcBef>
              <a:defRPr sz="4653"/>
            </a:pPr>
            <a:r>
              <a:t>Engage with peers with similar interests</a:t>
            </a:r>
          </a:p>
          <a:p>
            <a:pPr lvl="2" marL="1810511" indent="-603504" defTabSz="2413955">
              <a:spcBef>
                <a:spcPts val="4400"/>
              </a:spcBef>
              <a:defRPr sz="4653"/>
            </a:pPr>
            <a:r>
              <a:t>Build skills necessary to impact your field</a:t>
            </a:r>
          </a:p>
        </p:txBody>
      </p:sp>
      <p:sp>
        <p:nvSpPr>
          <p:cNvPr id="308" name="Plus 119 masters students, 71 PhD students. Faculty: 26 T/TT and 18 FTT. [Fall 23]"/>
          <p:cNvSpPr txBox="1"/>
          <p:nvPr/>
        </p:nvSpPr>
        <p:spPr>
          <a:xfrm>
            <a:off x="2622651" y="4940325"/>
            <a:ext cx="10182531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1800"/>
            </a:lvl1pPr>
          </a:lstStyle>
          <a:p>
            <a:pPr/>
            <a:r>
              <a:t>Plus 119 masters students, 71 PhD students. Faculty: 26 T/TT and 18 FTT. [Fall 23]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1"/>
      <p:bldP build="whole" bldLvl="1" animBg="1" rev="0" advAuto="0" spid="306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S-CURE at UTSA"/>
          <p:cNvSpPr txBox="1"/>
          <p:nvPr>
            <p:ph type="title"/>
          </p:nvPr>
        </p:nvSpPr>
        <p:spPr>
          <a:xfrm>
            <a:off x="1206500" y="1079500"/>
            <a:ext cx="9612458" cy="3078684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CS-CURE at UTSA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8" name="Group"/>
          <p:cNvGrpSpPr/>
          <p:nvPr/>
        </p:nvGrpSpPr>
        <p:grpSpPr>
          <a:xfrm>
            <a:off x="12853459" y="228082"/>
            <a:ext cx="10983287" cy="13092970"/>
            <a:chOff x="0" y="0"/>
            <a:chExt cx="10983285" cy="13092970"/>
          </a:xfrm>
        </p:grpSpPr>
        <p:sp>
          <p:nvSpPr>
            <p:cNvPr id="312" name="Line"/>
            <p:cNvSpPr/>
            <p:nvPr/>
          </p:nvSpPr>
          <p:spPr>
            <a:xfrm>
              <a:off x="5317064" y="9443147"/>
              <a:ext cx="1" cy="997731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13" name="Line"/>
            <p:cNvSpPr/>
            <p:nvPr/>
          </p:nvSpPr>
          <p:spPr>
            <a:xfrm>
              <a:off x="5702357" y="11295281"/>
              <a:ext cx="690852" cy="1004587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14" name="CS Core"/>
            <p:cNvSpPr/>
            <p:nvPr/>
          </p:nvSpPr>
          <p:spPr>
            <a:xfrm>
              <a:off x="2758303" y="4039067"/>
              <a:ext cx="2563669" cy="922079"/>
            </a:xfrm>
            <a:prstGeom prst="roundRect">
              <a:avLst>
                <a:gd name="adj" fmla="val 28335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CS Core</a:t>
              </a:r>
            </a:p>
          </p:txBody>
        </p:sp>
        <p:sp>
          <p:nvSpPr>
            <p:cNvPr id="315" name="Advanced Topics"/>
            <p:cNvSpPr/>
            <p:nvPr/>
          </p:nvSpPr>
          <p:spPr>
            <a:xfrm>
              <a:off x="638558" y="7694603"/>
              <a:ext cx="5298210" cy="1670124"/>
            </a:xfrm>
            <a:prstGeom prst="roundRect">
              <a:avLst>
                <a:gd name="adj" fmla="val 15644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Advanced Topics</a:t>
              </a:r>
            </a:p>
          </p:txBody>
        </p:sp>
        <p:sp>
          <p:nvSpPr>
            <p:cNvPr id="316" name="Ind. Study"/>
            <p:cNvSpPr/>
            <p:nvPr/>
          </p:nvSpPr>
          <p:spPr>
            <a:xfrm>
              <a:off x="4035230" y="10494982"/>
              <a:ext cx="2563669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Ind. Study</a:t>
              </a:r>
            </a:p>
          </p:txBody>
        </p:sp>
        <p:sp>
          <p:nvSpPr>
            <p:cNvPr id="317" name="Industry Job"/>
            <p:cNvSpPr/>
            <p:nvPr/>
          </p:nvSpPr>
          <p:spPr>
            <a:xfrm>
              <a:off x="564667" y="12433003"/>
              <a:ext cx="4953001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Industry Job</a:t>
              </a:r>
            </a:p>
          </p:txBody>
        </p:sp>
        <p:sp>
          <p:nvSpPr>
            <p:cNvPr id="318" name="Grad School"/>
            <p:cNvSpPr/>
            <p:nvPr/>
          </p:nvSpPr>
          <p:spPr>
            <a:xfrm>
              <a:off x="6030285" y="12433003"/>
              <a:ext cx="4953001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Grad School</a:t>
              </a:r>
            </a:p>
          </p:txBody>
        </p:sp>
        <p:sp>
          <p:nvSpPr>
            <p:cNvPr id="319" name="Line"/>
            <p:cNvSpPr/>
            <p:nvPr/>
          </p:nvSpPr>
          <p:spPr>
            <a:xfrm>
              <a:off x="5317064" y="11295111"/>
              <a:ext cx="1" cy="997731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20" name="Internship"/>
            <p:cNvSpPr/>
            <p:nvPr/>
          </p:nvSpPr>
          <p:spPr>
            <a:xfrm>
              <a:off x="804812" y="6239191"/>
              <a:ext cx="2563669" cy="659968"/>
            </a:xfrm>
            <a:prstGeom prst="roundRect">
              <a:avLst>
                <a:gd name="adj" fmla="val 39589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Internship</a:t>
              </a:r>
            </a:p>
          </p:txBody>
        </p:sp>
        <p:sp>
          <p:nvSpPr>
            <p:cNvPr id="321" name="Line"/>
            <p:cNvSpPr/>
            <p:nvPr/>
          </p:nvSpPr>
          <p:spPr>
            <a:xfrm>
              <a:off x="2086646" y="6940130"/>
              <a:ext cx="1" cy="672668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 flipH="1">
              <a:off x="2035771" y="4950757"/>
              <a:ext cx="2004368" cy="1148300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23" name="Line"/>
            <p:cNvSpPr/>
            <p:nvPr/>
          </p:nvSpPr>
          <p:spPr>
            <a:xfrm flipH="1">
              <a:off x="4185610" y="4939738"/>
              <a:ext cx="1" cy="2741639"/>
            </a:xfrm>
            <a:prstGeom prst="line">
              <a:avLst/>
            </a:prstGeom>
            <a:noFill/>
            <a:ln w="254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24" name="Line"/>
            <p:cNvSpPr/>
            <p:nvPr/>
          </p:nvSpPr>
          <p:spPr>
            <a:xfrm flipH="1">
              <a:off x="2086645" y="9430989"/>
              <a:ext cx="1" cy="2935752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25" name="CS 1,2,3"/>
            <p:cNvSpPr/>
            <p:nvPr/>
          </p:nvSpPr>
          <p:spPr>
            <a:xfrm>
              <a:off x="2758303" y="1501493"/>
              <a:ext cx="2563669" cy="1670123"/>
            </a:xfrm>
            <a:prstGeom prst="roundRect">
              <a:avLst>
                <a:gd name="adj" fmla="val 15644"/>
              </a:avLst>
            </a:prstGeom>
            <a:solidFill>
              <a:srgbClr val="FFFFFF"/>
            </a:solidFill>
            <a:ln w="127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1">
                      <a:hueOff val="114395"/>
                      <a:lumOff val="-24975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CS 1,2,3</a:t>
              </a:r>
            </a:p>
          </p:txBody>
        </p:sp>
        <p:sp>
          <p:nvSpPr>
            <p:cNvPr id="326" name="Line"/>
            <p:cNvSpPr/>
            <p:nvPr/>
          </p:nvSpPr>
          <p:spPr>
            <a:xfrm>
              <a:off x="4154438" y="3202686"/>
              <a:ext cx="1" cy="832479"/>
            </a:xfrm>
            <a:prstGeom prst="line">
              <a:avLst/>
            </a:prstGeom>
            <a:noFill/>
            <a:ln w="88900" cap="flat">
              <a:solidFill>
                <a:schemeClr val="accent1">
                  <a:hueOff val="114395"/>
                  <a:lumOff val="-24975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sz="2400">
                  <a:solidFill>
                    <a:srgbClr val="5E5E5E"/>
                  </a:solidFill>
                </a:defRPr>
              </a:pPr>
            </a:p>
          </p:txBody>
        </p:sp>
        <p:sp>
          <p:nvSpPr>
            <p:cNvPr id="327" name="Most common UTSA CS undergraduate experience"/>
            <p:cNvSpPr txBox="1"/>
            <p:nvPr/>
          </p:nvSpPr>
          <p:spPr>
            <a:xfrm>
              <a:off x="0" y="0"/>
              <a:ext cx="4173292" cy="829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sz="24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Most common UTSA CS undergraduate experience</a:t>
              </a: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17686388" y="228082"/>
            <a:ext cx="4173293" cy="12430744"/>
            <a:chOff x="0" y="0"/>
            <a:chExt cx="4173291" cy="12430743"/>
          </a:xfrm>
        </p:grpSpPr>
        <p:sp>
          <p:nvSpPr>
            <p:cNvPr id="329" name="CS-CURE"/>
            <p:cNvSpPr/>
            <p:nvPr/>
          </p:nvSpPr>
          <p:spPr>
            <a:xfrm>
              <a:off x="1100374" y="4047307"/>
              <a:ext cx="2563669" cy="922080"/>
            </a:xfrm>
            <a:prstGeom prst="roundRect">
              <a:avLst>
                <a:gd name="adj" fmla="val 28335"/>
              </a:avLst>
            </a:prstGeom>
            <a:solidFill>
              <a:srgbClr val="FFFFFF"/>
            </a:solidFill>
            <a:ln w="38100" cap="flat">
              <a:solidFill>
                <a:schemeClr val="accent4">
                  <a:hueOff val="-1247790"/>
                  <a:lumOff val="-12326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4">
                      <a:hueOff val="-1247790"/>
                      <a:lumOff val="-12326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CS-CURE</a:t>
              </a:r>
            </a:p>
          </p:txBody>
        </p:sp>
        <p:pic>
          <p:nvPicPr>
            <p:cNvPr id="330" name="Line Line" descr="Line Lin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5400000">
              <a:off x="-52580" y="9753737"/>
              <a:ext cx="1073931" cy="352235"/>
            </a:xfrm>
            <a:prstGeom prst="rect">
              <a:avLst/>
            </a:prstGeom>
            <a:effectLst/>
          </p:spPr>
        </p:pic>
        <p:pic>
          <p:nvPicPr>
            <p:cNvPr id="332" name="Line Line" descr="Line Lin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3329028">
              <a:off x="530736" y="11621146"/>
              <a:ext cx="1295409" cy="352234"/>
            </a:xfrm>
            <a:prstGeom prst="rect">
              <a:avLst/>
            </a:prstGeom>
            <a:effectLst/>
          </p:spPr>
        </p:pic>
        <p:pic>
          <p:nvPicPr>
            <p:cNvPr id="334" name="Line Line" descr="Line Lin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465114" y="4395850"/>
              <a:ext cx="685501" cy="352235"/>
            </a:xfrm>
            <a:prstGeom prst="rect">
              <a:avLst/>
            </a:prstGeom>
            <a:effectLst/>
          </p:spPr>
        </p:pic>
        <p:pic>
          <p:nvPicPr>
            <p:cNvPr id="336" name="Line Line" descr="Line Lin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7425582">
              <a:off x="-219049" y="6163491"/>
              <a:ext cx="3265316" cy="352235"/>
            </a:xfrm>
            <a:prstGeom prst="rect">
              <a:avLst/>
            </a:prstGeom>
            <a:effectLst/>
          </p:spPr>
        </p:pic>
        <p:pic>
          <p:nvPicPr>
            <p:cNvPr id="338" name="Line Line" descr="Line Lin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2109315">
              <a:off x="53998" y="3434415"/>
              <a:ext cx="1540734" cy="352235"/>
            </a:xfrm>
            <a:prstGeom prst="rect">
              <a:avLst/>
            </a:prstGeom>
            <a:effectLst/>
          </p:spPr>
        </p:pic>
        <p:sp>
          <p:nvSpPr>
            <p:cNvPr id="340" name="Proposed research-focused experience"/>
            <p:cNvSpPr txBox="1"/>
            <p:nvPr/>
          </p:nvSpPr>
          <p:spPr>
            <a:xfrm>
              <a:off x="0" y="0"/>
              <a:ext cx="4173292" cy="829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lnSpc>
                  <a:spcPct val="100000"/>
                </a:lnSpc>
                <a:spcBef>
                  <a:spcPts val="0"/>
                </a:spcBef>
                <a:defRPr b="1" sz="2400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pPr/>
              <a:r>
                <a:t>Proposed research-focused experience</a:t>
              </a:r>
            </a:p>
          </p:txBody>
        </p:sp>
      </p:grpSp>
      <p:sp>
        <p:nvSpPr>
          <p:cNvPr id="342" name="Important notes:…"/>
          <p:cNvSpPr txBox="1"/>
          <p:nvPr>
            <p:ph type="body" sz="half" idx="1"/>
          </p:nvPr>
        </p:nvSpPr>
        <p:spPr>
          <a:xfrm>
            <a:off x="1206500" y="4248504"/>
            <a:ext cx="11252482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700"/>
            </a:pPr>
            <a:r>
              <a:rPr i="1"/>
              <a:t>Important notes</a:t>
            </a:r>
            <a:r>
              <a:t>:</a:t>
            </a:r>
          </a:p>
          <a:p>
            <a:pPr lvl="1">
              <a:defRPr b="1" sz="4700"/>
            </a:pPr>
            <a:r>
              <a:t>CS1 is the only prerequisite</a:t>
            </a:r>
          </a:p>
          <a:p>
            <a:pPr lvl="3">
              <a:defRPr sz="3000"/>
            </a:pPr>
            <a:r>
              <a:t>(There will be a range of student expertise in the class)</a:t>
            </a:r>
          </a:p>
          <a:p>
            <a:pPr lvl="1">
              <a:defRPr b="1" sz="4700"/>
            </a:pPr>
            <a:r>
              <a:t>The course is generalized to all CS</a:t>
            </a:r>
          </a:p>
          <a:p>
            <a:pPr lvl="3">
              <a:defRPr sz="3000"/>
            </a:pPr>
            <a:r>
              <a:t>(The course will focus on research “how to”, </a:t>
            </a:r>
            <a:br/>
            <a:r>
              <a:t>      and you will focus on applying it to your field)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What is CS-CUR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CS-CURE?</a:t>
            </a:r>
          </a:p>
        </p:txBody>
      </p:sp>
      <p:sp>
        <p:nvSpPr>
          <p:cNvPr id="345" name="TL:D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TL:DR</a:t>
            </a:r>
          </a:p>
        </p:txBody>
      </p:sp>
      <p:sp>
        <p:nvSpPr>
          <p:cNvPr id="346" name="Tuesdays = general content on research in computer sc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i="1"/>
              <a:t>Tuesdays</a:t>
            </a:r>
            <a:r>
              <a:t> = general content on research in computer science</a:t>
            </a:r>
          </a:p>
          <a:p>
            <a:pPr algn="just">
              <a:lnSpc>
                <a:spcPct val="200000"/>
              </a:lnSpc>
            </a:pPr>
            <a:r>
              <a:rPr i="1"/>
              <a:t>Thursdays</a:t>
            </a:r>
            <a:r>
              <a:t> = in-class activities applying the concepts to </a:t>
            </a:r>
            <a:r>
              <a:rPr u="sng"/>
              <a:t>your</a:t>
            </a:r>
            <a:r>
              <a:t> research topic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yllab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Syllabus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pecial Interest Groups (SIG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Interest Groups (SIGs)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pecial Interest Groups (SIG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Interest Groups (SIGs)</a:t>
            </a:r>
          </a:p>
        </p:txBody>
      </p:sp>
      <p:sp>
        <p:nvSpPr>
          <p:cNvPr id="354" name="Peers in the fiel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Peers in the field</a:t>
            </a:r>
          </a:p>
        </p:txBody>
      </p:sp>
      <p:sp>
        <p:nvSpPr>
          <p:cNvPr id="355" name="Critical to each step in the research process..…"/>
          <p:cNvSpPr txBox="1"/>
          <p:nvPr>
            <p:ph type="body" sz="half" idx="1"/>
          </p:nvPr>
        </p:nvSpPr>
        <p:spPr>
          <a:xfrm>
            <a:off x="1206500" y="4248504"/>
            <a:ext cx="10373716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Critical to </a:t>
            </a:r>
            <a:r>
              <a:rPr i="1" u="sng"/>
              <a:t>each step</a:t>
            </a:r>
            <a:r>
              <a:t> in the research process..</a:t>
            </a:r>
          </a:p>
          <a:p>
            <a:pPr lvl="2"/>
            <a:r>
              <a:t>Identifying relevant topics</a:t>
            </a:r>
          </a:p>
          <a:p>
            <a:pPr lvl="2"/>
            <a:r>
              <a:t>Evaluation metrics for experiments</a:t>
            </a:r>
          </a:p>
          <a:p>
            <a:pPr lvl="2"/>
            <a:r>
              <a:t>Data analysis techniques</a:t>
            </a:r>
          </a:p>
          <a:p>
            <a:pPr lvl="2"/>
            <a:r>
              <a:t>Reporting conclusions</a:t>
            </a:r>
          </a:p>
        </p:txBody>
      </p:sp>
      <p:sp>
        <p:nvSpPr>
          <p:cNvPr id="3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9287" y="2936144"/>
            <a:ext cx="10373717" cy="985503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Image source: Wikipedia"/>
          <p:cNvSpPr txBox="1"/>
          <p:nvPr/>
        </p:nvSpPr>
        <p:spPr>
          <a:xfrm>
            <a:off x="18972034" y="13214655"/>
            <a:ext cx="2764740" cy="3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/>
            </a:pPr>
            <a:r>
              <a:t>Image source: </a:t>
            </a:r>
            <a:r>
              <a:rPr u="sng">
                <a:hlinkClick r:id="rId3" invalidUrl="" action="" tgtFrame="" tooltip="" history="1" highlightClick="0" endSnd="0"/>
              </a:rPr>
              <a:t>Wikipedia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pecial Interest Groups (SIG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Interest Groups (SIGs)</a:t>
            </a:r>
          </a:p>
        </p:txBody>
      </p:sp>
      <p:sp>
        <p:nvSpPr>
          <p:cNvPr id="361" name="Communities or subgroups within a larger organization or association that share a common, specific interest, focus, or goal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</a:pPr>
            <a:r>
              <a:rPr b="1"/>
              <a:t>Communities or subgroups</a:t>
            </a:r>
            <a:r>
              <a:t> within a larger organization or association that share a common, specific interest, focus, or goal. </a:t>
            </a:r>
          </a:p>
          <a:p>
            <a:pPr algn="just"/>
            <a:r>
              <a:t>Formed to bring together like-minded individuals who have a passion for a particular area within a broader field or discipline. </a:t>
            </a:r>
          </a:p>
          <a:p>
            <a:pPr algn="just"/>
            <a:r>
              <a:t>Provide a platform for members to collaborate, exchange ideas, and work on projects related to their shared interest. </a:t>
            </a:r>
          </a:p>
          <a:p>
            <a:pPr algn="just"/>
            <a:r>
              <a:t>Can be found in various domains, including academia, professional organizations, and hobbyist groups.</a:t>
            </a:r>
          </a:p>
        </p:txBody>
      </p:sp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pecial Interest Groups (SIG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Special Interest Groups (SIGs)</a:t>
            </a:r>
          </a:p>
        </p:txBody>
      </p:sp>
      <p:sp>
        <p:nvSpPr>
          <p:cNvPr id="365" name="Key characteristic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/>
            </a:lvl1pPr>
          </a:lstStyle>
          <a:p>
            <a:pPr/>
            <a:r>
              <a:t>Key characteristics</a:t>
            </a:r>
          </a:p>
        </p:txBody>
      </p:sp>
      <p:sp>
        <p:nvSpPr>
          <p:cNvPr id="366" name="Focused Interest: SIGs have a well-defined and specific interest, often within a larger field. This focus allows members to engage deeply in discussions and activities related to their shared interes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algn="just" defTabSz="1804370">
              <a:spcBef>
                <a:spcPts val="3300"/>
              </a:spcBef>
              <a:defRPr sz="3552"/>
            </a:pPr>
            <a:r>
              <a:rPr b="1">
                <a:solidFill>
                  <a:srgbClr val="111827"/>
                </a:solidFill>
              </a:rPr>
              <a:t>Focused Interest:</a:t>
            </a:r>
            <a:r>
              <a:t> SIGs have a well-defined and specific interest, often within a larger field. This focus allows members to engage deeply in discussions and activities related to their shared interest.</a:t>
            </a:r>
          </a:p>
          <a:p>
            <a:pPr marL="451104" indent="-451104" algn="just" defTabSz="1804370">
              <a:spcBef>
                <a:spcPts val="3300"/>
              </a:spcBef>
              <a:defRPr sz="3552"/>
            </a:pPr>
            <a:r>
              <a:rPr b="1">
                <a:solidFill>
                  <a:srgbClr val="111827"/>
                </a:solidFill>
              </a:rPr>
              <a:t>Membership:</a:t>
            </a:r>
            <a:r>
              <a:t> SIGs attract individuals who share a common passion or professional interest. Members may come from diverse backgrounds but are united by their focus on a particular niche.</a:t>
            </a:r>
          </a:p>
          <a:p>
            <a:pPr marL="451104" indent="-451104" algn="just" defTabSz="1804370">
              <a:spcBef>
                <a:spcPts val="3300"/>
              </a:spcBef>
              <a:defRPr sz="3552"/>
            </a:pPr>
            <a:r>
              <a:rPr b="1">
                <a:solidFill>
                  <a:srgbClr val="111827"/>
                </a:solidFill>
              </a:rPr>
              <a:t>Activities:</a:t>
            </a:r>
            <a:r>
              <a:t> SIGs often engage in various activities, such as organizing events, conferences, webinars, workshops, or publishing newsletters and journals related to their field of interest.</a:t>
            </a:r>
          </a:p>
          <a:p>
            <a:pPr marL="451104" indent="-451104" algn="just" defTabSz="1804370">
              <a:spcBef>
                <a:spcPts val="3300"/>
              </a:spcBef>
              <a:defRPr sz="3552"/>
            </a:pPr>
            <a:r>
              <a:rPr b="1">
                <a:solidFill>
                  <a:srgbClr val="111827"/>
                </a:solidFill>
              </a:rPr>
              <a:t>Collaboration:</a:t>
            </a:r>
            <a:r>
              <a:t> Members collaborate on projects, research, or initiatives related to their interest. They may also share resources, knowledge, and experiences.</a:t>
            </a:r>
          </a:p>
          <a:p>
            <a:pPr marL="451104" indent="-451104" algn="just" defTabSz="1804370">
              <a:spcBef>
                <a:spcPts val="3300"/>
              </a:spcBef>
              <a:defRPr sz="3552"/>
            </a:pPr>
            <a:r>
              <a:rPr b="1">
                <a:solidFill>
                  <a:srgbClr val="111827"/>
                </a:solidFill>
              </a:rPr>
              <a:t>Autonomy:</a:t>
            </a:r>
            <a:r>
              <a:t> SIGs often have a degree of autonomy within the larger organization or association. They may have their own leadership, governance, and decision-making processes.</a:t>
            </a:r>
          </a:p>
          <a:p>
            <a:pPr marL="451104" indent="-451104" algn="just" defTabSz="1804370">
              <a:spcBef>
                <a:spcPts val="3300"/>
              </a:spcBef>
              <a:defRPr sz="3552"/>
            </a:pPr>
            <a:r>
              <a:rPr b="1">
                <a:solidFill>
                  <a:srgbClr val="111827"/>
                </a:solidFill>
              </a:rPr>
              <a:t>Networking:</a:t>
            </a:r>
            <a:r>
              <a:t> SIGs offer members opportunities to network with others who share similar interests, which can lead to collaborations and career opportunities.</a:t>
            </a:r>
          </a:p>
        </p:txBody>
      </p:sp>
      <p:sp>
        <p:nvSpPr>
          <p:cNvPr id="3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0" name="Screenshot 2023-09-26 at 9.38.03 PM.png" descr="Screenshot 2023-09-26 at 9.38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403" y="-1"/>
            <a:ext cx="19591002" cy="1314423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371" name="TL;DR:…"/>
          <p:cNvSpPr txBox="1"/>
          <p:nvPr/>
        </p:nvSpPr>
        <p:spPr>
          <a:xfrm>
            <a:off x="19278797" y="11385254"/>
            <a:ext cx="204490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</a:defRPr>
            </a:pPr>
            <a:r>
              <a:t>TL;DR: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rgbClr val="5E5E5E"/>
                </a:solidFill>
              </a:defRPr>
            </a:pPr>
            <a:r>
              <a:t>There are lots!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Amanda Fernandez, Ph.D…"/>
          <p:cNvSpPr txBox="1"/>
          <p:nvPr>
            <p:ph type="body" idx="21"/>
          </p:nvPr>
        </p:nvSpPr>
        <p:spPr>
          <a:xfrm>
            <a:off x="1206499" y="11839048"/>
            <a:ext cx="11119096" cy="1385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Amanda Fernandez, Ph.D</a:t>
            </a:r>
          </a:p>
          <a:p>
            <a:pPr>
              <a:defRPr b="0"/>
            </a:pPr>
            <a:r>
              <a:t>UTSA Department of Computer Science</a:t>
            </a:r>
          </a:p>
        </p:txBody>
      </p:sp>
      <p:sp>
        <p:nvSpPr>
          <p:cNvPr id="169" name="UTSA CS 4593: CS-CU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UTSA CS 4593: CS-CURE</a:t>
            </a:r>
          </a:p>
        </p:txBody>
      </p:sp>
      <p:sp>
        <p:nvSpPr>
          <p:cNvPr id="170" name="Course-based Undergraduate Research Experience in C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Course-based Undergraduate Research Experience in CS</a:t>
            </a:r>
          </a:p>
        </p:txBody>
      </p:sp>
      <p:sp>
        <p:nvSpPr>
          <p:cNvPr id="171" name="Spring 2024"/>
          <p:cNvSpPr txBox="1"/>
          <p:nvPr/>
        </p:nvSpPr>
        <p:spPr>
          <a:xfrm>
            <a:off x="14675581" y="12490367"/>
            <a:ext cx="8501920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Spring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374" name="Tue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Tuesday</a:t>
            </a:r>
          </a:p>
        </p:txBody>
      </p:sp>
      <p:sp>
        <p:nvSpPr>
          <p:cNvPr id="375" name="Motivations for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Motivations for research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CS-CURE course setup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rPr u="sng"/>
              <a:t>To Do</a:t>
            </a:r>
            <a:r>
              <a:t>:</a:t>
            </a:r>
          </a:p>
          <a:p>
            <a:pPr lvl="3" marL="2121408" indent="-530352" defTabSz="2121354">
              <a:spcBef>
                <a:spcPts val="3900"/>
              </a:spcBef>
              <a:defRPr i="1" sz="4176"/>
            </a:pPr>
            <a:r>
              <a:t>What topic area within CS seems most interesting to you?</a:t>
            </a: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Complete </a:t>
            </a:r>
            <a:r>
              <a:rPr b="1"/>
              <a:t>Quiz 0 </a:t>
            </a:r>
            <a:r>
              <a:t>on Canvas</a:t>
            </a:r>
          </a:p>
          <a:p>
            <a:pPr marL="530352" indent="-530352" defTabSz="2121354">
              <a:spcBef>
                <a:spcPts val="3900"/>
              </a:spcBef>
              <a:defRPr i="1" sz="4176"/>
            </a:pPr>
          </a:p>
          <a:p>
            <a:pPr marL="0" indent="0" defTabSz="2121354">
              <a:spcBef>
                <a:spcPts val="3900"/>
              </a:spcBef>
              <a:buSzTx/>
              <a:buNone/>
              <a:defRPr i="1" sz="4176"/>
            </a:pPr>
            <a:r>
              <a:t>See you Thursday!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9" name="Group"/>
          <p:cNvGrpSpPr/>
          <p:nvPr/>
        </p:nvGrpSpPr>
        <p:grpSpPr>
          <a:xfrm>
            <a:off x="6922538" y="9590534"/>
            <a:ext cx="9435946" cy="2817177"/>
            <a:chOff x="0" y="0"/>
            <a:chExt cx="9435944" cy="2817175"/>
          </a:xfrm>
        </p:grpSpPr>
        <p:sp>
          <p:nvSpPr>
            <p:cNvPr id="377" name="Arrow"/>
            <p:cNvSpPr/>
            <p:nvPr/>
          </p:nvSpPr>
          <p:spPr>
            <a:xfrm rot="2920752">
              <a:off x="367596" y="451389"/>
              <a:ext cx="2068040" cy="191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97" y="7344"/>
                  </a:moveTo>
                  <a:lnTo>
                    <a:pt x="12797" y="0"/>
                  </a:lnTo>
                  <a:lnTo>
                    <a:pt x="0" y="10800"/>
                  </a:lnTo>
                  <a:lnTo>
                    <a:pt x="12797" y="21600"/>
                  </a:lnTo>
                  <a:lnTo>
                    <a:pt x="12797" y="14256"/>
                  </a:lnTo>
                  <a:lnTo>
                    <a:pt x="21600" y="14256"/>
                  </a:lnTo>
                  <a:lnTo>
                    <a:pt x="21600" y="7344"/>
                  </a:lnTo>
                  <a:close/>
                </a:path>
              </a:pathLst>
            </a:cu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4">
                      <a:hueOff val="-1247790"/>
                      <a:lumOff val="-12326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8" name="Mostly survey questions!"/>
            <p:cNvSpPr txBox="1"/>
            <p:nvPr/>
          </p:nvSpPr>
          <p:spPr>
            <a:xfrm>
              <a:off x="2118611" y="1961071"/>
              <a:ext cx="7317334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pPr/>
              <a:r>
                <a:t>Mostly survey questions!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Activity 1: </a:t>
            </a:r>
            <a:r>
              <a:t>Research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1: Research Basics</a:t>
            </a:r>
          </a:p>
        </p:txBody>
      </p:sp>
      <p:sp>
        <p:nvSpPr>
          <p:cNvPr id="384" name="Thur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Thursday</a:t>
            </a:r>
          </a:p>
        </p:txBody>
      </p:sp>
      <p:sp>
        <p:nvSpPr>
          <p:cNvPr id="385" name="Introdu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lnSpc>
                <a:spcPct val="200000"/>
              </a:lnSpc>
              <a:buSzPct val="100000"/>
              <a:buAutoNum type="arabicPeriod" startAt="1"/>
            </a:pPr>
            <a:r>
              <a:t>Introduction</a:t>
            </a:r>
          </a:p>
          <a:p>
            <a:pPr marL="889000" indent="-889000">
              <a:lnSpc>
                <a:spcPct val="200000"/>
              </a:lnSpc>
              <a:buSzPct val="100000"/>
              <a:buAutoNum type="arabicPeriod" startAt="1"/>
            </a:pPr>
            <a:r>
              <a:t>Finding your field of interest and previewing topics</a:t>
            </a:r>
          </a:p>
          <a:p>
            <a:pPr marL="889000" indent="-889000">
              <a:lnSpc>
                <a:spcPct val="200000"/>
              </a:lnSpc>
              <a:buSzPct val="100000"/>
              <a:buAutoNum type="arabicPeriod" startAt="1"/>
            </a:pPr>
            <a:r>
              <a:t>In-class activity (</a:t>
            </a:r>
            <a:r>
              <a:rPr i="1"/>
              <a:t>turn in by end of class)</a:t>
            </a:r>
          </a:p>
          <a:p>
            <a:pPr marL="889000" indent="-889000">
              <a:lnSpc>
                <a:spcPct val="200000"/>
              </a:lnSpc>
              <a:buSzPct val="100000"/>
              <a:buAutoNum type="arabicPeriod" startAt="1"/>
            </a:pPr>
            <a:r>
              <a:t>Wrap-up discussion</a:t>
            </a:r>
          </a:p>
        </p:txBody>
      </p:sp>
      <p:sp>
        <p:nvSpPr>
          <p:cNvPr id="3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1: Research Basics</a:t>
            </a:r>
          </a:p>
        </p:txBody>
      </p:sp>
      <p:sp>
        <p:nvSpPr>
          <p:cNvPr id="389" name="Introduc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Introduction</a:t>
            </a:r>
          </a:p>
        </p:txBody>
      </p:sp>
      <p:sp>
        <p:nvSpPr>
          <p:cNvPr id="390" name="Research can be overwhelming if too broad…let’s take small steps:…"/>
          <p:cNvSpPr txBox="1"/>
          <p:nvPr>
            <p:ph type="body" idx="1"/>
          </p:nvPr>
        </p:nvSpPr>
        <p:spPr>
          <a:xfrm>
            <a:off x="1206500" y="4248504"/>
            <a:ext cx="19206592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1500"/>
              </a:spcBef>
            </a:pPr>
            <a:r>
              <a:t>Research can be overwhelming if too broad…let’s take small steps:</a:t>
            </a:r>
          </a:p>
          <a:p>
            <a:pPr lvl="3" marL="3352270" indent="-685270">
              <a:lnSpc>
                <a:spcPct val="240000"/>
              </a:lnSpc>
              <a:spcBef>
                <a:spcPts val="1500"/>
              </a:spcBef>
              <a:buSzPct val="100000"/>
              <a:buAutoNum type="arabicPeriod" startAt="1"/>
              <a:defRPr sz="3700"/>
            </a:pPr>
            <a:r>
              <a:rPr i="1"/>
              <a:t>Narrow down your field within CS</a:t>
            </a:r>
            <a:endParaRPr i="1"/>
          </a:p>
          <a:p>
            <a:pPr lvl="3" marL="3352270" indent="-685270">
              <a:lnSpc>
                <a:spcPct val="240000"/>
              </a:lnSpc>
              <a:spcBef>
                <a:spcPts val="1500"/>
              </a:spcBef>
              <a:buSzPct val="100000"/>
              <a:buAutoNum type="arabicPeriod" startAt="1"/>
              <a:defRPr sz="3700"/>
            </a:pPr>
            <a:r>
              <a:rPr i="1"/>
              <a:t>Review interesting topics in the field</a:t>
            </a:r>
            <a:endParaRPr i="1"/>
          </a:p>
          <a:p>
            <a:pPr lvl="3" marL="3352270" indent="-685270">
              <a:lnSpc>
                <a:spcPct val="240000"/>
              </a:lnSpc>
              <a:spcBef>
                <a:spcPts val="1500"/>
              </a:spcBef>
              <a:buSzPct val="100000"/>
              <a:buAutoNum type="arabicPeriod" startAt="1"/>
              <a:defRPr sz="3700"/>
            </a:pPr>
            <a:r>
              <a:rPr i="1"/>
              <a:t>Investigate open questions in the field</a:t>
            </a:r>
            <a:endParaRPr i="1"/>
          </a:p>
          <a:p>
            <a:pPr lvl="3" marL="3352270" indent="-685270">
              <a:lnSpc>
                <a:spcPct val="240000"/>
              </a:lnSpc>
              <a:spcBef>
                <a:spcPts val="1500"/>
              </a:spcBef>
              <a:buSzPct val="100000"/>
              <a:buAutoNum type="arabicPeriod" startAt="1"/>
              <a:defRPr sz="3700"/>
            </a:pPr>
            <a:r>
              <a:rPr i="1"/>
              <a:t>Come up with a hypothesis or question of your own</a:t>
            </a:r>
          </a:p>
        </p:txBody>
      </p:sp>
      <p:sp>
        <p:nvSpPr>
          <p:cNvPr id="3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" name="Arrow"/>
          <p:cNvSpPr/>
          <p:nvPr/>
        </p:nvSpPr>
        <p:spPr>
          <a:xfrm rot="10782209">
            <a:off x="12433300" y="6489700"/>
            <a:ext cx="191018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Arrow"/>
          <p:cNvSpPr/>
          <p:nvPr/>
        </p:nvSpPr>
        <p:spPr>
          <a:xfrm rot="10782209">
            <a:off x="11988800" y="5187950"/>
            <a:ext cx="1910185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Arrow"/>
          <p:cNvSpPr/>
          <p:nvPr/>
        </p:nvSpPr>
        <p:spPr>
          <a:xfrm rot="10782209">
            <a:off x="13470551" y="7965827"/>
            <a:ext cx="2981140" cy="1320488"/>
          </a:xfrm>
          <a:prstGeom prst="rightArrow">
            <a:avLst>
              <a:gd name="adj1" fmla="val 32000"/>
              <a:gd name="adj2" fmla="val 63453"/>
            </a:avLst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Arrow"/>
          <p:cNvSpPr/>
          <p:nvPr/>
        </p:nvSpPr>
        <p:spPr>
          <a:xfrm rot="7633614">
            <a:off x="15036800" y="8624636"/>
            <a:ext cx="191018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247790"/>
              <a:lumOff val="-1232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6" name="This week"/>
          <p:cNvSpPr txBox="1"/>
          <p:nvPr/>
        </p:nvSpPr>
        <p:spPr>
          <a:xfrm>
            <a:off x="13919302" y="5493951"/>
            <a:ext cx="2375930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7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This week</a:t>
            </a:r>
          </a:p>
        </p:txBody>
      </p:sp>
      <p:sp>
        <p:nvSpPr>
          <p:cNvPr id="397" name="Next week"/>
          <p:cNvSpPr txBox="1"/>
          <p:nvPr/>
        </p:nvSpPr>
        <p:spPr>
          <a:xfrm>
            <a:off x="14389202" y="6795701"/>
            <a:ext cx="2472259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7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Next week</a:t>
            </a:r>
          </a:p>
        </p:txBody>
      </p:sp>
      <p:sp>
        <p:nvSpPr>
          <p:cNvPr id="398" name="Later in the semester"/>
          <p:cNvSpPr txBox="1"/>
          <p:nvPr/>
        </p:nvSpPr>
        <p:spPr>
          <a:xfrm>
            <a:off x="16573602" y="8046775"/>
            <a:ext cx="4873918" cy="65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7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Later in the semester</a:t>
            </a:r>
          </a:p>
        </p:txBody>
      </p:sp>
      <p:sp>
        <p:nvSpPr>
          <p:cNvPr id="399" name="This is when you’ll start to see smaller groups of the same researchers!"/>
          <p:cNvSpPr txBox="1"/>
          <p:nvPr/>
        </p:nvSpPr>
        <p:spPr>
          <a:xfrm>
            <a:off x="19539052" y="8737202"/>
            <a:ext cx="4344881" cy="13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2800"/>
            </a:lvl1pPr>
          </a:lstStyle>
          <a:p>
            <a:pPr/>
            <a:r>
              <a:t>This is when you’ll start to see smaller groups of the same researchers!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1: Research Basics</a:t>
            </a:r>
          </a:p>
        </p:txBody>
      </p:sp>
      <p:sp>
        <p:nvSpPr>
          <p:cNvPr id="402" name="Finding Your Research Inter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Finding Your Research Interest</a:t>
            </a:r>
          </a:p>
        </p:txBody>
      </p:sp>
      <p:sp>
        <p:nvSpPr>
          <p:cNvPr id="403" name="Handout 1: CS interests question flowcha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t>Handout 1: </a:t>
            </a:r>
            <a:r>
              <a:rPr b="1"/>
              <a:t>CS interests question flowchart</a:t>
            </a:r>
            <a:endParaRPr b="1"/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Activity</a:t>
            </a:r>
            <a:r>
              <a:t>: reflect on your likes &amp; dislikes within CS</a:t>
            </a:r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Goal</a:t>
            </a:r>
            <a:r>
              <a:t>: identify a field (or combination of fields) you enjoy the most</a:t>
            </a:r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endParaRPr b="1"/>
          </a:p>
          <a:p>
            <a:pPr>
              <a:lnSpc>
                <a:spcPct val="140000"/>
              </a:lnSpc>
              <a:spcBef>
                <a:spcPts val="1500"/>
              </a:spcBef>
            </a:pPr>
            <a:r>
              <a:t>Handout 2: </a:t>
            </a:r>
            <a:r>
              <a:rPr b="1"/>
              <a:t>Research topic “bingo” </a:t>
            </a:r>
            <a:endParaRPr b="1"/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Activity</a:t>
            </a:r>
            <a:r>
              <a:t>: preview some research topics across a range of CS fields</a:t>
            </a:r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Goal</a:t>
            </a:r>
            <a:r>
              <a:t>: look for trends among the topics you might be interested in (and among those you are not)</a:t>
            </a:r>
          </a:p>
        </p:txBody>
      </p:sp>
      <p:sp>
        <p:nvSpPr>
          <p:cNvPr id="4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7" name="Do you prefer…."/>
          <p:cNvSpPr/>
          <p:nvPr/>
        </p:nvSpPr>
        <p:spPr>
          <a:xfrm>
            <a:off x="10577564" y="629150"/>
            <a:ext cx="2376681" cy="473711"/>
          </a:xfrm>
          <a:prstGeom prst="roundRect">
            <a:avLst>
              <a:gd name="adj" fmla="val 19599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Do you prefer….</a:t>
            </a:r>
          </a:p>
        </p:txBody>
      </p:sp>
      <p:sp>
        <p:nvSpPr>
          <p:cNvPr id="408" name="Low-level or High-level?"/>
          <p:cNvSpPr/>
          <p:nvPr/>
        </p:nvSpPr>
        <p:spPr>
          <a:xfrm>
            <a:off x="6806148" y="2494779"/>
            <a:ext cx="2376681" cy="655592"/>
          </a:xfrm>
          <a:prstGeom prst="roundRect">
            <a:avLst>
              <a:gd name="adj" fmla="val 14162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Low-level or High-level?</a:t>
            </a:r>
          </a:p>
        </p:txBody>
      </p:sp>
      <p:sp>
        <p:nvSpPr>
          <p:cNvPr id="409" name="Enjoy Math?"/>
          <p:cNvSpPr/>
          <p:nvPr/>
        </p:nvSpPr>
        <p:spPr>
          <a:xfrm>
            <a:off x="14524800" y="2494779"/>
            <a:ext cx="2376681" cy="473711"/>
          </a:xfrm>
          <a:prstGeom prst="roundRect">
            <a:avLst>
              <a:gd name="adj" fmla="val 19599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Enjoy Math?</a:t>
            </a:r>
          </a:p>
        </p:txBody>
      </p:sp>
      <p:sp>
        <p:nvSpPr>
          <p:cNvPr id="410" name="Building things"/>
          <p:cNvSpPr txBox="1"/>
          <p:nvPr/>
        </p:nvSpPr>
        <p:spPr>
          <a:xfrm>
            <a:off x="9340771" y="1745204"/>
            <a:ext cx="137388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Building things</a:t>
            </a:r>
          </a:p>
        </p:txBody>
      </p:sp>
      <p:sp>
        <p:nvSpPr>
          <p:cNvPr id="411" name="Problem solving"/>
          <p:cNvSpPr txBox="1"/>
          <p:nvPr/>
        </p:nvSpPr>
        <p:spPr>
          <a:xfrm>
            <a:off x="13063818" y="1745204"/>
            <a:ext cx="1472375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Problem solving</a:t>
            </a:r>
          </a:p>
        </p:txBody>
      </p:sp>
      <p:sp>
        <p:nvSpPr>
          <p:cNvPr id="412" name="Line"/>
          <p:cNvSpPr/>
          <p:nvPr/>
        </p:nvSpPr>
        <p:spPr>
          <a:xfrm flipH="1">
            <a:off x="8812115" y="1100231"/>
            <a:ext cx="2620149" cy="1398718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3" name="Line"/>
          <p:cNvSpPr/>
          <p:nvPr/>
        </p:nvSpPr>
        <p:spPr>
          <a:xfrm>
            <a:off x="12077612" y="1100231"/>
            <a:ext cx="2852003" cy="1397333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4" name="Low"/>
          <p:cNvSpPr txBox="1"/>
          <p:nvPr/>
        </p:nvSpPr>
        <p:spPr>
          <a:xfrm>
            <a:off x="5731339" y="3664828"/>
            <a:ext cx="474155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Low</a:t>
            </a:r>
          </a:p>
        </p:txBody>
      </p:sp>
      <p:sp>
        <p:nvSpPr>
          <p:cNvPr id="415" name="High"/>
          <p:cNvSpPr txBox="1"/>
          <p:nvPr/>
        </p:nvSpPr>
        <p:spPr>
          <a:xfrm>
            <a:off x="8053110" y="3664828"/>
            <a:ext cx="50939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High</a:t>
            </a:r>
          </a:p>
        </p:txBody>
      </p:sp>
      <p:sp>
        <p:nvSpPr>
          <p:cNvPr id="416" name="Not really"/>
          <p:cNvSpPr txBox="1"/>
          <p:nvPr/>
        </p:nvSpPr>
        <p:spPr>
          <a:xfrm>
            <a:off x="12413294" y="3664828"/>
            <a:ext cx="911543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Not really</a:t>
            </a:r>
          </a:p>
        </p:txBody>
      </p:sp>
      <p:sp>
        <p:nvSpPr>
          <p:cNvPr id="417" name="Maybe?"/>
          <p:cNvSpPr txBox="1"/>
          <p:nvPr/>
        </p:nvSpPr>
        <p:spPr>
          <a:xfrm>
            <a:off x="15334274" y="3664828"/>
            <a:ext cx="79171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Maybe?</a:t>
            </a:r>
          </a:p>
        </p:txBody>
      </p:sp>
      <p:sp>
        <p:nvSpPr>
          <p:cNvPr id="418" name="Yes!"/>
          <p:cNvSpPr txBox="1"/>
          <p:nvPr/>
        </p:nvSpPr>
        <p:spPr>
          <a:xfrm>
            <a:off x="17700279" y="3265836"/>
            <a:ext cx="452819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Yes!</a:t>
            </a:r>
          </a:p>
        </p:txBody>
      </p:sp>
      <p:sp>
        <p:nvSpPr>
          <p:cNvPr id="419" name="How low?"/>
          <p:cNvSpPr/>
          <p:nvPr/>
        </p:nvSpPr>
        <p:spPr>
          <a:xfrm>
            <a:off x="3553080" y="4619582"/>
            <a:ext cx="2376681" cy="473711"/>
          </a:xfrm>
          <a:prstGeom prst="roundRect">
            <a:avLst>
              <a:gd name="adj" fmla="val 19599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How low?</a:t>
            </a:r>
          </a:p>
        </p:txBody>
      </p:sp>
      <p:sp>
        <p:nvSpPr>
          <p:cNvPr id="420" name="Spending all of your time on the code would be…"/>
          <p:cNvSpPr/>
          <p:nvPr/>
        </p:nvSpPr>
        <p:spPr>
          <a:xfrm>
            <a:off x="7079960" y="4619582"/>
            <a:ext cx="2376681" cy="858911"/>
          </a:xfrm>
          <a:prstGeom prst="roundRect">
            <a:avLst>
              <a:gd name="adj" fmla="val 10810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Spending all of your time on the code would be…</a:t>
            </a:r>
          </a:p>
        </p:txBody>
      </p:sp>
      <p:sp>
        <p:nvSpPr>
          <p:cNvPr id="421" name="Any interests outside of CS?"/>
          <p:cNvSpPr/>
          <p:nvPr/>
        </p:nvSpPr>
        <p:spPr>
          <a:xfrm>
            <a:off x="10577564" y="4619582"/>
            <a:ext cx="2376681" cy="678891"/>
          </a:xfrm>
          <a:prstGeom prst="roundRect">
            <a:avLst>
              <a:gd name="adj" fmla="val 13676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Any interests outside of CS?</a:t>
            </a:r>
          </a:p>
        </p:txBody>
      </p:sp>
      <p:sp>
        <p:nvSpPr>
          <p:cNvPr id="422" name="Interested in AI?"/>
          <p:cNvSpPr/>
          <p:nvPr/>
        </p:nvSpPr>
        <p:spPr>
          <a:xfrm>
            <a:off x="14476947" y="4619551"/>
            <a:ext cx="2376681" cy="473711"/>
          </a:xfrm>
          <a:prstGeom prst="roundRect">
            <a:avLst>
              <a:gd name="adj" fmla="val 19599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Interested in AI?</a:t>
            </a:r>
          </a:p>
        </p:txBody>
      </p:sp>
      <p:sp>
        <p:nvSpPr>
          <p:cNvPr id="423" name="Check out:…"/>
          <p:cNvSpPr/>
          <p:nvPr/>
        </p:nvSpPr>
        <p:spPr>
          <a:xfrm>
            <a:off x="18159395" y="3898177"/>
            <a:ext cx="2376681" cy="1674314"/>
          </a:xfrm>
          <a:prstGeom prst="roundRect">
            <a:avLst>
              <a:gd name="adj" fmla="val 554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Check out: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Algorithms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Computational Complexity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Optimization</a:t>
            </a:r>
          </a:p>
        </p:txBody>
      </p:sp>
      <p:sp>
        <p:nvSpPr>
          <p:cNvPr id="424" name="Line"/>
          <p:cNvSpPr/>
          <p:nvPr/>
        </p:nvSpPr>
        <p:spPr>
          <a:xfrm flipH="1">
            <a:off x="5048591" y="2935005"/>
            <a:ext cx="2369406" cy="1628406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Line"/>
          <p:cNvSpPr/>
          <p:nvPr/>
        </p:nvSpPr>
        <p:spPr>
          <a:xfrm>
            <a:off x="8049609" y="2965860"/>
            <a:ext cx="1" cy="1656353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6" name="Line"/>
          <p:cNvSpPr/>
          <p:nvPr/>
        </p:nvSpPr>
        <p:spPr>
          <a:xfrm>
            <a:off x="15665287" y="2992735"/>
            <a:ext cx="1" cy="1656353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7" name="Line"/>
          <p:cNvSpPr/>
          <p:nvPr/>
        </p:nvSpPr>
        <p:spPr>
          <a:xfrm flipH="1">
            <a:off x="12261525" y="2965860"/>
            <a:ext cx="2804807" cy="1645431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8" name="Line"/>
          <p:cNvSpPr/>
          <p:nvPr/>
        </p:nvSpPr>
        <p:spPr>
          <a:xfrm>
            <a:off x="16901903" y="2992735"/>
            <a:ext cx="1513508" cy="876328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9" name="Ok"/>
          <p:cNvSpPr txBox="1"/>
          <p:nvPr/>
        </p:nvSpPr>
        <p:spPr>
          <a:xfrm>
            <a:off x="7180187" y="5737971"/>
            <a:ext cx="403480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Ok </a:t>
            </a:r>
          </a:p>
        </p:txBody>
      </p:sp>
      <p:sp>
        <p:nvSpPr>
          <p:cNvPr id="430" name="Torture"/>
          <p:cNvSpPr txBox="1"/>
          <p:nvPr/>
        </p:nvSpPr>
        <p:spPr>
          <a:xfrm>
            <a:off x="8464587" y="5740628"/>
            <a:ext cx="70351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Torture</a:t>
            </a:r>
          </a:p>
        </p:txBody>
      </p:sp>
      <p:sp>
        <p:nvSpPr>
          <p:cNvPr id="431" name="Lots!"/>
          <p:cNvSpPr txBox="1"/>
          <p:nvPr/>
        </p:nvSpPr>
        <p:spPr>
          <a:xfrm>
            <a:off x="10866459" y="5735881"/>
            <a:ext cx="530543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Lots!</a:t>
            </a:r>
          </a:p>
        </p:txBody>
      </p:sp>
      <p:sp>
        <p:nvSpPr>
          <p:cNvPr id="432" name="Not really"/>
          <p:cNvSpPr txBox="1"/>
          <p:nvPr/>
        </p:nvSpPr>
        <p:spPr>
          <a:xfrm>
            <a:off x="12181341" y="5735881"/>
            <a:ext cx="911544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Not really</a:t>
            </a:r>
          </a:p>
        </p:txBody>
      </p:sp>
      <p:sp>
        <p:nvSpPr>
          <p:cNvPr id="433" name="Line"/>
          <p:cNvSpPr/>
          <p:nvPr/>
        </p:nvSpPr>
        <p:spPr>
          <a:xfrm>
            <a:off x="8647273" y="5290814"/>
            <a:ext cx="1114212" cy="1649439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4" name="Line"/>
          <p:cNvSpPr/>
          <p:nvPr/>
        </p:nvSpPr>
        <p:spPr>
          <a:xfrm flipH="1">
            <a:off x="10435421" y="5074359"/>
            <a:ext cx="737782" cy="1853477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5" name="Consider:…"/>
          <p:cNvSpPr/>
          <p:nvPr/>
        </p:nvSpPr>
        <p:spPr>
          <a:xfrm>
            <a:off x="8936840" y="6949565"/>
            <a:ext cx="2376681" cy="1883702"/>
          </a:xfrm>
          <a:prstGeom prst="roundRect">
            <a:avLst>
              <a:gd name="adj" fmla="val 4929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Consider: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AI applications in other fields - architecture &amp; engineering, physical sciences &amp; health, education, the arts..</a:t>
            </a:r>
          </a:p>
        </p:txBody>
      </p:sp>
      <p:sp>
        <p:nvSpPr>
          <p:cNvPr id="436" name="Line"/>
          <p:cNvSpPr/>
          <p:nvPr/>
        </p:nvSpPr>
        <p:spPr>
          <a:xfrm>
            <a:off x="12228911" y="5074217"/>
            <a:ext cx="649034" cy="1852208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7" name="Think about:…"/>
          <p:cNvSpPr/>
          <p:nvPr/>
        </p:nvSpPr>
        <p:spPr>
          <a:xfrm>
            <a:off x="11603820" y="6949565"/>
            <a:ext cx="2376681" cy="1372896"/>
          </a:xfrm>
          <a:prstGeom prst="roundRect">
            <a:avLst>
              <a:gd name="adj" fmla="val 6763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Think about: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Data science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Data analysis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Data mining</a:t>
            </a:r>
          </a:p>
        </p:txBody>
      </p:sp>
      <p:sp>
        <p:nvSpPr>
          <p:cNvPr id="438" name="Line"/>
          <p:cNvSpPr/>
          <p:nvPr/>
        </p:nvSpPr>
        <p:spPr>
          <a:xfrm flipH="1">
            <a:off x="7082169" y="5290667"/>
            <a:ext cx="780865" cy="1649733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9" name="Check out:…"/>
          <p:cNvSpPr/>
          <p:nvPr/>
        </p:nvSpPr>
        <p:spPr>
          <a:xfrm>
            <a:off x="7079960" y="9588892"/>
            <a:ext cx="2376681" cy="1883703"/>
          </a:xfrm>
          <a:prstGeom prst="roundRect">
            <a:avLst>
              <a:gd name="adj" fmla="val 4929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Check out: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Database systems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Cloud computing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Human-Computer Interaction (and systems like AR/VR)</a:t>
            </a:r>
          </a:p>
        </p:txBody>
      </p:sp>
      <p:sp>
        <p:nvSpPr>
          <p:cNvPr id="440" name="Consider:…"/>
          <p:cNvSpPr/>
          <p:nvPr/>
        </p:nvSpPr>
        <p:spPr>
          <a:xfrm>
            <a:off x="20759534" y="7494596"/>
            <a:ext cx="2376681" cy="1116127"/>
          </a:xfrm>
          <a:prstGeom prst="roundRect">
            <a:avLst>
              <a:gd name="adj" fmla="val 8318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Consider: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Formal methods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Software verification</a:t>
            </a:r>
          </a:p>
        </p:txBody>
      </p:sp>
      <p:sp>
        <p:nvSpPr>
          <p:cNvPr id="441" name="Look into:…"/>
          <p:cNvSpPr/>
          <p:nvPr/>
        </p:nvSpPr>
        <p:spPr>
          <a:xfrm>
            <a:off x="15053975" y="9168110"/>
            <a:ext cx="2376681" cy="2033786"/>
          </a:xfrm>
          <a:prstGeom prst="roundRect">
            <a:avLst>
              <a:gd name="adj" fmla="val 456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Look into: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Computer vision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Natural Language Processing (like ChatGPT)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Learning model optimization</a:t>
            </a:r>
          </a:p>
        </p:txBody>
      </p:sp>
      <p:sp>
        <p:nvSpPr>
          <p:cNvPr id="442" name="Maybe/not?"/>
          <p:cNvSpPr txBox="1"/>
          <p:nvPr/>
        </p:nvSpPr>
        <p:spPr>
          <a:xfrm>
            <a:off x="16448017" y="5627116"/>
            <a:ext cx="113042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Maybe/not?</a:t>
            </a:r>
          </a:p>
        </p:txBody>
      </p:sp>
      <p:sp>
        <p:nvSpPr>
          <p:cNvPr id="443" name="Line"/>
          <p:cNvSpPr/>
          <p:nvPr/>
        </p:nvSpPr>
        <p:spPr>
          <a:xfrm>
            <a:off x="16306381" y="5106636"/>
            <a:ext cx="1513509" cy="912496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4" name="Very!"/>
          <p:cNvSpPr txBox="1"/>
          <p:nvPr/>
        </p:nvSpPr>
        <p:spPr>
          <a:xfrm>
            <a:off x="14998286" y="5627116"/>
            <a:ext cx="526924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Very!</a:t>
            </a:r>
          </a:p>
        </p:txBody>
      </p:sp>
      <p:sp>
        <p:nvSpPr>
          <p:cNvPr id="445" name="Line"/>
          <p:cNvSpPr/>
          <p:nvPr/>
        </p:nvSpPr>
        <p:spPr>
          <a:xfrm>
            <a:off x="15422166" y="5107540"/>
            <a:ext cx="1" cy="1853477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6" name="Using it or building it?"/>
          <p:cNvSpPr/>
          <p:nvPr/>
        </p:nvSpPr>
        <p:spPr>
          <a:xfrm>
            <a:off x="14373642" y="6979991"/>
            <a:ext cx="2376680" cy="473711"/>
          </a:xfrm>
          <a:prstGeom prst="roundRect">
            <a:avLst>
              <a:gd name="adj" fmla="val 19599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Using it or building it?</a:t>
            </a:r>
          </a:p>
        </p:txBody>
      </p:sp>
      <p:sp>
        <p:nvSpPr>
          <p:cNvPr id="447" name="Consider:…"/>
          <p:cNvSpPr/>
          <p:nvPr/>
        </p:nvSpPr>
        <p:spPr>
          <a:xfrm>
            <a:off x="12312480" y="9074491"/>
            <a:ext cx="2376681" cy="2221023"/>
          </a:xfrm>
          <a:prstGeom prst="roundRect">
            <a:avLst>
              <a:gd name="adj" fmla="val 4180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Consider: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AI applications in other fields - architecture &amp; engineering, physical sciences &amp; health, education, the arts..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AI Ethics </a:t>
            </a:r>
          </a:p>
        </p:txBody>
      </p:sp>
      <p:sp>
        <p:nvSpPr>
          <p:cNvPr id="448" name="Line"/>
          <p:cNvSpPr/>
          <p:nvPr/>
        </p:nvSpPr>
        <p:spPr>
          <a:xfrm flipH="1">
            <a:off x="13769073" y="7385924"/>
            <a:ext cx="1425614" cy="1647967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9" name="Line"/>
          <p:cNvSpPr/>
          <p:nvPr/>
        </p:nvSpPr>
        <p:spPr>
          <a:xfrm>
            <a:off x="15713140" y="7279015"/>
            <a:ext cx="1" cy="1853477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0" name="Using it"/>
          <p:cNvSpPr txBox="1"/>
          <p:nvPr/>
        </p:nvSpPr>
        <p:spPr>
          <a:xfrm>
            <a:off x="14241865" y="8049670"/>
            <a:ext cx="756286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Using it</a:t>
            </a:r>
          </a:p>
        </p:txBody>
      </p:sp>
      <p:sp>
        <p:nvSpPr>
          <p:cNvPr id="451" name="Building it"/>
          <p:cNvSpPr txBox="1"/>
          <p:nvPr/>
        </p:nvSpPr>
        <p:spPr>
          <a:xfrm>
            <a:off x="15735177" y="8120801"/>
            <a:ext cx="961074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Building it</a:t>
            </a:r>
          </a:p>
        </p:txBody>
      </p:sp>
      <p:sp>
        <p:nvSpPr>
          <p:cNvPr id="452" name="Line"/>
          <p:cNvSpPr/>
          <p:nvPr/>
        </p:nvSpPr>
        <p:spPr>
          <a:xfrm flipH="1">
            <a:off x="1314399" y="5079645"/>
            <a:ext cx="2619159" cy="1842905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3" name="Line"/>
          <p:cNvSpPr/>
          <p:nvPr/>
        </p:nvSpPr>
        <p:spPr>
          <a:xfrm>
            <a:off x="4258714" y="5065878"/>
            <a:ext cx="1" cy="1865742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4" name="On the hardware"/>
          <p:cNvSpPr txBox="1"/>
          <p:nvPr/>
        </p:nvSpPr>
        <p:spPr>
          <a:xfrm>
            <a:off x="1685922" y="5432735"/>
            <a:ext cx="152247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On the hardware</a:t>
            </a:r>
          </a:p>
        </p:txBody>
      </p:sp>
      <p:sp>
        <p:nvSpPr>
          <p:cNvPr id="455" name="Making the hardware"/>
          <p:cNvSpPr txBox="1"/>
          <p:nvPr/>
        </p:nvSpPr>
        <p:spPr>
          <a:xfrm>
            <a:off x="3635550" y="5627116"/>
            <a:ext cx="1885761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Making the hardware</a:t>
            </a:r>
          </a:p>
        </p:txBody>
      </p:sp>
      <p:sp>
        <p:nvSpPr>
          <p:cNvPr id="456" name="Check out:…"/>
          <p:cNvSpPr/>
          <p:nvPr/>
        </p:nvSpPr>
        <p:spPr>
          <a:xfrm>
            <a:off x="3070374" y="6949565"/>
            <a:ext cx="2376681" cy="1822517"/>
          </a:xfrm>
          <a:prstGeom prst="roundRect">
            <a:avLst>
              <a:gd name="adj" fmla="val 5094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Check out: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Quantum computing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Neuromorphic computing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Hardware design</a:t>
            </a:r>
          </a:p>
        </p:txBody>
      </p:sp>
      <p:sp>
        <p:nvSpPr>
          <p:cNvPr id="457" name="Look into:…"/>
          <p:cNvSpPr/>
          <p:nvPr/>
        </p:nvSpPr>
        <p:spPr>
          <a:xfrm>
            <a:off x="224401" y="6949565"/>
            <a:ext cx="2376680" cy="1674313"/>
          </a:xfrm>
          <a:prstGeom prst="roundRect">
            <a:avLst>
              <a:gd name="adj" fmla="val 5545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Look into: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Embedded systems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IoT / Networking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High performance computing</a:t>
            </a:r>
          </a:p>
        </p:txBody>
      </p:sp>
      <p:sp>
        <p:nvSpPr>
          <p:cNvPr id="458" name="Enjoy explaining technical concepts?"/>
          <p:cNvSpPr/>
          <p:nvPr/>
        </p:nvSpPr>
        <p:spPr>
          <a:xfrm>
            <a:off x="17857978" y="6003851"/>
            <a:ext cx="2376681" cy="678891"/>
          </a:xfrm>
          <a:prstGeom prst="roundRect">
            <a:avLst>
              <a:gd name="adj" fmla="val 13676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Enjoy explaining technical concepts?</a:t>
            </a:r>
          </a:p>
        </p:txBody>
      </p:sp>
      <p:sp>
        <p:nvSpPr>
          <p:cNvPr id="459" name="Line"/>
          <p:cNvSpPr/>
          <p:nvPr/>
        </p:nvSpPr>
        <p:spPr>
          <a:xfrm>
            <a:off x="19671131" y="6567136"/>
            <a:ext cx="1513508" cy="921798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0" name="Line"/>
          <p:cNvSpPr/>
          <p:nvPr/>
        </p:nvSpPr>
        <p:spPr>
          <a:xfrm>
            <a:off x="19046317" y="6589871"/>
            <a:ext cx="1" cy="876328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1" name="Check out:…"/>
          <p:cNvSpPr/>
          <p:nvPr/>
        </p:nvSpPr>
        <p:spPr>
          <a:xfrm>
            <a:off x="17857978" y="7494596"/>
            <a:ext cx="2376681" cy="894288"/>
          </a:xfrm>
          <a:prstGeom prst="roundRect">
            <a:avLst>
              <a:gd name="adj" fmla="val 103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Check out: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CS Education</a:t>
            </a:r>
          </a:p>
        </p:txBody>
      </p:sp>
      <p:sp>
        <p:nvSpPr>
          <p:cNvPr id="462" name="Yes!"/>
          <p:cNvSpPr txBox="1"/>
          <p:nvPr/>
        </p:nvSpPr>
        <p:spPr>
          <a:xfrm>
            <a:off x="18666967" y="6927809"/>
            <a:ext cx="452820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Yes!</a:t>
            </a:r>
          </a:p>
        </p:txBody>
      </p:sp>
      <p:sp>
        <p:nvSpPr>
          <p:cNvPr id="463" name="Not always"/>
          <p:cNvSpPr txBox="1"/>
          <p:nvPr/>
        </p:nvSpPr>
        <p:spPr>
          <a:xfrm>
            <a:off x="20226346" y="6862971"/>
            <a:ext cx="1042036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Not always</a:t>
            </a:r>
          </a:p>
        </p:txBody>
      </p:sp>
      <p:sp>
        <p:nvSpPr>
          <p:cNvPr id="464" name="Would you rather…"/>
          <p:cNvSpPr/>
          <p:nvPr/>
        </p:nvSpPr>
        <p:spPr>
          <a:xfrm>
            <a:off x="5999355" y="6940592"/>
            <a:ext cx="2376681" cy="678891"/>
          </a:xfrm>
          <a:prstGeom prst="roundRect">
            <a:avLst>
              <a:gd name="adj" fmla="val 13676"/>
            </a:avLst>
          </a:prstGeom>
          <a:solidFill>
            <a:srgbClr val="CA61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Would you rather…</a:t>
            </a:r>
          </a:p>
        </p:txBody>
      </p:sp>
      <p:sp>
        <p:nvSpPr>
          <p:cNvPr id="465" name="Break it"/>
          <p:cNvSpPr txBox="1"/>
          <p:nvPr/>
        </p:nvSpPr>
        <p:spPr>
          <a:xfrm>
            <a:off x="5619858" y="8521001"/>
            <a:ext cx="752857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Break it</a:t>
            </a:r>
          </a:p>
        </p:txBody>
      </p:sp>
      <p:sp>
        <p:nvSpPr>
          <p:cNvPr id="466" name="Build something for commercial use"/>
          <p:cNvSpPr txBox="1"/>
          <p:nvPr/>
        </p:nvSpPr>
        <p:spPr>
          <a:xfrm>
            <a:off x="7224639" y="8465174"/>
            <a:ext cx="1539698" cy="701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1500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pPr/>
            <a:r>
              <a:t>Build something for commercial use</a:t>
            </a:r>
          </a:p>
        </p:txBody>
      </p:sp>
      <p:sp>
        <p:nvSpPr>
          <p:cNvPr id="467" name="Consider:…"/>
          <p:cNvSpPr/>
          <p:nvPr/>
        </p:nvSpPr>
        <p:spPr>
          <a:xfrm>
            <a:off x="4258006" y="9588892"/>
            <a:ext cx="2376681" cy="1192220"/>
          </a:xfrm>
          <a:prstGeom prst="roundRect">
            <a:avLst>
              <a:gd name="adj" fmla="val 7788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Consider: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Cybersecurity</a:t>
            </a:r>
          </a:p>
          <a:p>
            <a:pPr marL="152400" indent="-152400" defTabSz="8255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Software verification</a:t>
            </a:r>
          </a:p>
        </p:txBody>
      </p:sp>
      <p:sp>
        <p:nvSpPr>
          <p:cNvPr id="468" name="Line"/>
          <p:cNvSpPr/>
          <p:nvPr/>
        </p:nvSpPr>
        <p:spPr>
          <a:xfrm flipH="1">
            <a:off x="5927632" y="7333998"/>
            <a:ext cx="849118" cy="2269098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69" name="Line"/>
          <p:cNvSpPr/>
          <p:nvPr/>
        </p:nvSpPr>
        <p:spPr>
          <a:xfrm>
            <a:off x="7157581" y="7513267"/>
            <a:ext cx="610605" cy="2062961"/>
          </a:xfrm>
          <a:prstGeom prst="line">
            <a:avLst/>
          </a:prstGeom>
          <a:ln w="25400" cap="rnd">
            <a:solidFill>
              <a:schemeClr val="accent4">
                <a:hueOff val="-1247790"/>
                <a:lumOff val="-12326"/>
              </a:schemeClr>
            </a:solidFill>
            <a:custDash>
              <a:ds d="100000" sp="200000"/>
            </a:custDash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0" name="Instructions:…"/>
          <p:cNvSpPr txBox="1"/>
          <p:nvPr/>
        </p:nvSpPr>
        <p:spPr>
          <a:xfrm>
            <a:off x="260451" y="11604274"/>
            <a:ext cx="23300946" cy="120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2400"/>
            </a:pPr>
            <a:r>
              <a:rPr u="sng"/>
              <a:t>Instructions</a:t>
            </a:r>
            <a:r>
              <a:t>:</a:t>
            </a:r>
          </a:p>
          <a:p>
            <a:pPr>
              <a:spcBef>
                <a:spcPts val="500"/>
              </a:spcBef>
              <a:defRPr sz="2400"/>
            </a:pPr>
            <a:r>
              <a:t>Beginning at the top, answer the questions (honestly!) to discover which Computer Science research fields might be of interest. </a:t>
            </a:r>
            <a:r>
              <a:rPr b="1" u="sng"/>
              <a:t>Circle</a:t>
            </a:r>
            <a:r>
              <a:t> the blue boxes that correspond with a good match to your answers, and </a:t>
            </a:r>
            <a:r>
              <a:rPr b="1" u="sng"/>
              <a:t>cross out</a:t>
            </a:r>
            <a:r>
              <a:t> any that are not of interest. Leave the rest unmarked.</a:t>
            </a:r>
          </a:p>
        </p:txBody>
      </p:sp>
      <p:sp>
        <p:nvSpPr>
          <p:cNvPr id="471" name="Activity 1: Finding Your CS Research Field"/>
          <p:cNvSpPr txBox="1"/>
          <p:nvPr/>
        </p:nvSpPr>
        <p:spPr>
          <a:xfrm>
            <a:off x="6451" y="-825"/>
            <a:ext cx="769201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Activity 1: Finding Your CS Research Field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74" name="Table 1"/>
          <p:cNvGraphicFramePr/>
          <p:nvPr/>
        </p:nvGraphicFramePr>
        <p:xfrm>
          <a:off x="2247900" y="1087211"/>
          <a:ext cx="20283513" cy="99999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067703"/>
                <a:gridCol w="5067703"/>
                <a:gridCol w="5067703"/>
                <a:gridCol w="5067703"/>
              </a:tblGrid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Building a Secure and Scalable Decentralized Cloud Storage System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Designing secure communication protocols that resist vulnerabilities like eavesdropping, data manipulation, and denial-of-service attacks.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24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Towards Secure and Reliable Quantum Computing Hardware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Constructing consistent digital line segments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</a:tr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Investigating resource sharing and trading mechanisms between edge nodes to optimize utilization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Designing feedback mechanisms that provide meaningful and actionable insights to support student learning and program improvement.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Efficiently segmenting images with texture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The Computational Complexity of Quantum Annealing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Developing efficient algorithms and hardware architecture for performing machine learning tasks directly on embedded devices.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Establishing fairness metrics for AI models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Developing efficient data partitioning and aggregation techniques for distributed ML architectures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Leveraging explainable AI for anomaly detection large datasets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24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Leveraging Explainable AI for Real-Time Medical Diagnosis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Building privacy-preserving data mining solutions for bioinformatics 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Developing new techniques for visualizing and interacting with real-time data streams in AR/VR environments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Designing distributed and parallel data mining algorithms for processing large datasets on cloud platforms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75" name="Instructions:…"/>
          <p:cNvSpPr txBox="1"/>
          <p:nvPr/>
        </p:nvSpPr>
        <p:spPr>
          <a:xfrm>
            <a:off x="2729846" y="11920694"/>
            <a:ext cx="19306920" cy="12036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2400"/>
            </a:pPr>
            <a:r>
              <a:rPr u="sng"/>
              <a:t>Instructions</a:t>
            </a:r>
            <a:r>
              <a:t>:</a:t>
            </a:r>
          </a:p>
          <a:p>
            <a:pPr>
              <a:spcBef>
                <a:spcPts val="500"/>
              </a:spcBef>
              <a:defRPr sz="2400"/>
            </a:pPr>
            <a:r>
              <a:t>Review each research topic. </a:t>
            </a:r>
            <a:r>
              <a:rPr b="1" u="sng"/>
              <a:t>Circle</a:t>
            </a:r>
            <a:r>
              <a:t> any topics you might want to read more about </a:t>
            </a:r>
            <a:r>
              <a:rPr i="1"/>
              <a:t>right now</a:t>
            </a:r>
            <a:r>
              <a:t>, and </a:t>
            </a:r>
            <a:r>
              <a:rPr b="1" u="sng"/>
              <a:t>cross out</a:t>
            </a:r>
            <a:r>
              <a:t> any that are not of interest. Leave the rest unmarked.</a:t>
            </a:r>
          </a:p>
        </p:txBody>
      </p:sp>
      <p:sp>
        <p:nvSpPr>
          <p:cNvPr id="476" name="Activity 1: Finding Your CS Research Field"/>
          <p:cNvSpPr txBox="1"/>
          <p:nvPr/>
        </p:nvSpPr>
        <p:spPr>
          <a:xfrm>
            <a:off x="6451" y="-825"/>
            <a:ext cx="769201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/>
            </a:lvl1pPr>
          </a:lstStyle>
          <a:p>
            <a:pPr/>
            <a:r>
              <a:t>Activity 1: Finding Your CS Research Field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79" name="Table 1"/>
          <p:cNvGraphicFramePr/>
          <p:nvPr/>
        </p:nvGraphicFramePr>
        <p:xfrm>
          <a:off x="2247900" y="1087211"/>
          <a:ext cx="20283513" cy="999998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067703"/>
                <a:gridCol w="5067703"/>
                <a:gridCol w="5067703"/>
                <a:gridCol w="5067703"/>
              </a:tblGrid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Building a Secure and Scalable Decentralized Cloud Storage System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Designing secure communication protocols that resist vulnerabilities like eavesdropping, data manipulation, and denial-of-service attacks.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24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Towards Secure and Reliable Quantum Computing Hardware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Constructing consistent digital line segments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</a:tr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Investigating resource sharing and trading mechanisms between edge nodes to optimize utilization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Designing feedback mechanisms that provide meaningful and actionable insights to support student learning and program improvement.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Efficiently segmenting images with texture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The Computational Complexity of Quantum Annealing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Developing efficient algorithms and hardware architecture for performing machine learning tasks directly on embedded devices.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Establishing fairness metrics for AI models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Developing efficient data partitioning and aggregation techniques for distributed ML architectures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Leveraging explainable AI for anomaly detection large datasets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2496822">
                <a:tc>
                  <a:txBody>
                    <a:bodyPr/>
                    <a:lstStyle/>
                    <a:p>
                      <a:pPr defTabSz="457200">
                        <a:spcBef>
                          <a:spcPts val="24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Leveraging Explainable AI for Real-Time Medical Diagnosis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00"/>
                        <a:t>Building privacy-preserving data mining solutions for bioinformatics 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Developing new techniques for visualizing and interacting with real-time data streams in AR/VR environments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000"/>
                        </a:spcBef>
                      </a:pPr>
                      <a:r>
                        <a:rPr sz="2000">
                          <a:solidFill>
                            <a:srgbClr val="1F1F1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Designing distributed and parallel data mining algorithms for processing large datasets on cloud platforms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80" name="Systems"/>
          <p:cNvSpPr txBox="1"/>
          <p:nvPr/>
        </p:nvSpPr>
        <p:spPr>
          <a:xfrm>
            <a:off x="1574901" y="300634"/>
            <a:ext cx="246309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Systems</a:t>
            </a:r>
          </a:p>
        </p:txBody>
      </p:sp>
      <p:sp>
        <p:nvSpPr>
          <p:cNvPr id="481" name="Applications"/>
          <p:cNvSpPr txBox="1"/>
          <p:nvPr/>
        </p:nvSpPr>
        <p:spPr>
          <a:xfrm>
            <a:off x="1282801" y="11021917"/>
            <a:ext cx="347868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Applications</a:t>
            </a:r>
          </a:p>
        </p:txBody>
      </p:sp>
      <p:sp>
        <p:nvSpPr>
          <p:cNvPr id="482" name="Theory"/>
          <p:cNvSpPr txBox="1"/>
          <p:nvPr/>
        </p:nvSpPr>
        <p:spPr>
          <a:xfrm>
            <a:off x="21075752" y="300634"/>
            <a:ext cx="198821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Theory</a:t>
            </a:r>
          </a:p>
        </p:txBody>
      </p:sp>
      <p:sp>
        <p:nvSpPr>
          <p:cNvPr id="483" name="Data"/>
          <p:cNvSpPr txBox="1"/>
          <p:nvPr/>
        </p:nvSpPr>
        <p:spPr>
          <a:xfrm>
            <a:off x="21685352" y="11021917"/>
            <a:ext cx="139019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</a:t>
            </a:r>
          </a:p>
        </p:txBody>
      </p:sp>
      <p:sp>
        <p:nvSpPr>
          <p:cNvPr id="484" name="Instructions:…"/>
          <p:cNvSpPr txBox="1"/>
          <p:nvPr/>
        </p:nvSpPr>
        <p:spPr>
          <a:xfrm>
            <a:off x="2729846" y="11920694"/>
            <a:ext cx="19306920" cy="12036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2400"/>
            </a:pPr>
            <a:r>
              <a:rPr u="sng"/>
              <a:t>Instructions</a:t>
            </a:r>
            <a:r>
              <a:t>:</a:t>
            </a:r>
          </a:p>
          <a:p>
            <a:pPr>
              <a:spcBef>
                <a:spcPts val="500"/>
              </a:spcBef>
              <a:defRPr sz="2400"/>
            </a:pPr>
            <a:r>
              <a:t>Review each research topic. </a:t>
            </a:r>
            <a:r>
              <a:rPr b="1" u="sng"/>
              <a:t>Circle</a:t>
            </a:r>
            <a:r>
              <a:t> any topics you might want to read more about </a:t>
            </a:r>
            <a:r>
              <a:rPr i="1"/>
              <a:t>right now</a:t>
            </a:r>
            <a:r>
              <a:t>, and </a:t>
            </a:r>
            <a:r>
              <a:rPr b="1" u="sng"/>
              <a:t>cross out</a:t>
            </a:r>
            <a:r>
              <a:t> any that are not of interest. Leave the rest unmarked.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1: Research Basics</a:t>
            </a:r>
          </a:p>
        </p:txBody>
      </p:sp>
      <p:sp>
        <p:nvSpPr>
          <p:cNvPr id="487" name="Special Interest Groups (SIGs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Special Interest Groups (SIGs)</a:t>
            </a:r>
          </a:p>
        </p:txBody>
      </p:sp>
      <p:sp>
        <p:nvSpPr>
          <p:cNvPr id="488" name="Part 1: Forming [initial] SIGs…"/>
          <p:cNvSpPr txBox="1"/>
          <p:nvPr>
            <p:ph type="body" idx="1"/>
          </p:nvPr>
        </p:nvSpPr>
        <p:spPr>
          <a:xfrm>
            <a:off x="1206500" y="4248504"/>
            <a:ext cx="1892352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spcBef>
                <a:spcPts val="500"/>
              </a:spcBef>
            </a:pPr>
            <a:r>
              <a:t>Part 1: </a:t>
            </a:r>
            <a:r>
              <a:rPr b="1"/>
              <a:t>Forming [initial] SIGs</a:t>
            </a:r>
            <a:endParaRPr b="1"/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Activity</a:t>
            </a:r>
            <a:r>
              <a:t>: physically relocate within the class to be near folks in your field</a:t>
            </a:r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Goal</a:t>
            </a:r>
            <a:r>
              <a:t>: test drive a SIG for the day </a:t>
            </a:r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endParaRPr b="1"/>
          </a:p>
          <a:p>
            <a:pPr>
              <a:lnSpc>
                <a:spcPct val="140000"/>
              </a:lnSpc>
              <a:spcBef>
                <a:spcPts val="1500"/>
              </a:spcBef>
            </a:pPr>
            <a:r>
              <a:t>Part 2: </a:t>
            </a:r>
            <a:r>
              <a:rPr b="1"/>
              <a:t>Discussions &amp; Activity 1 Worksheet</a:t>
            </a:r>
            <a:endParaRPr b="1"/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Activity</a:t>
            </a:r>
            <a:r>
              <a:t>: complete the Activity 1 worksheet (</a:t>
            </a:r>
            <a:r>
              <a:rPr b="1" i="1"/>
              <a:t>to be turned in at the end of class</a:t>
            </a:r>
            <a:r>
              <a:rPr i="1"/>
              <a:t>)</a:t>
            </a:r>
          </a:p>
          <a:p>
            <a:pPr lvl="3">
              <a:lnSpc>
                <a:spcPct val="140000"/>
              </a:lnSpc>
              <a:spcBef>
                <a:spcPts val="500"/>
              </a:spcBef>
              <a:defRPr sz="2800"/>
            </a:pPr>
            <a:r>
              <a:rPr i="1"/>
              <a:t>Goal</a:t>
            </a:r>
            <a:r>
              <a:t>: initiate discussions among peers with similar interests, consider topics of interest </a:t>
            </a:r>
          </a:p>
        </p:txBody>
      </p:sp>
      <p:sp>
        <p:nvSpPr>
          <p:cNvPr id="4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1: Research Basics</a:t>
            </a:r>
          </a:p>
        </p:txBody>
      </p:sp>
      <p:sp>
        <p:nvSpPr>
          <p:cNvPr id="492" name="Special Interest Groups (SIGs) - Activity part 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Special Interest Groups (SIGs) - Activity part 1</a:t>
            </a:r>
          </a:p>
        </p:txBody>
      </p:sp>
      <p:sp>
        <p:nvSpPr>
          <p:cNvPr id="493" name="Let’s try to form groups according to field of interest:…"/>
          <p:cNvSpPr txBox="1"/>
          <p:nvPr>
            <p:ph type="body" sz="half" idx="1"/>
          </p:nvPr>
        </p:nvSpPr>
        <p:spPr>
          <a:xfrm>
            <a:off x="1206500" y="4248504"/>
            <a:ext cx="1544005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t>Let’s try to form groups according to field of interest: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AI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Computing Foundations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CS Education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Cybersecurity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HCI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Software Engineering</a:t>
            </a:r>
          </a:p>
          <a:p>
            <a:pPr lvl="3">
              <a:lnSpc>
                <a:spcPct val="100000"/>
              </a:lnSpc>
              <a:spcBef>
                <a:spcPts val="100"/>
              </a:spcBef>
            </a:pPr>
            <a:r>
              <a:t>Systems</a:t>
            </a:r>
          </a:p>
          <a:p>
            <a:pPr lvl="3">
              <a:lnSpc>
                <a:spcPct val="100000"/>
              </a:lnSpc>
              <a:spcBef>
                <a:spcPts val="100"/>
              </a:spcBef>
              <a:defRPr i="1"/>
            </a:pPr>
            <a:r>
              <a:t>Other</a:t>
            </a:r>
          </a:p>
          <a:p>
            <a:pPr lvl="3">
              <a:lnSpc>
                <a:spcPct val="100000"/>
              </a:lnSpc>
              <a:spcBef>
                <a:spcPts val="100"/>
              </a:spcBef>
              <a:defRPr i="1"/>
            </a:pPr>
            <a:r>
              <a:t>“I have no idea”</a:t>
            </a:r>
          </a:p>
        </p:txBody>
      </p:sp>
      <p:sp>
        <p:nvSpPr>
          <p:cNvPr id="4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5" name="I will help balance the groups if/where needed."/>
          <p:cNvSpPr/>
          <p:nvPr/>
        </p:nvSpPr>
        <p:spPr>
          <a:xfrm>
            <a:off x="17509329" y="3024552"/>
            <a:ext cx="5993806" cy="3352706"/>
          </a:xfrm>
          <a:prstGeom prst="roundRect">
            <a:avLst>
              <a:gd name="adj" fmla="val 2337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i="1" sz="2800">
                <a:solidFill>
                  <a:srgbClr val="FFFFFF"/>
                </a:solidFill>
              </a:defRPr>
            </a:lvl1pPr>
          </a:lstStyle>
          <a:p>
            <a:pPr/>
            <a:r>
              <a:t>I will help balance the groups if/where needed.</a:t>
            </a:r>
          </a:p>
        </p:txBody>
      </p:sp>
      <p:sp>
        <p:nvSpPr>
          <p:cNvPr id="496" name="This is not a commitment to the topic for the semester (yet!)"/>
          <p:cNvSpPr/>
          <p:nvPr/>
        </p:nvSpPr>
        <p:spPr>
          <a:xfrm>
            <a:off x="17509329" y="6889147"/>
            <a:ext cx="5993806" cy="5225152"/>
          </a:xfrm>
          <a:prstGeom prst="roundRect">
            <a:avLst>
              <a:gd name="adj" fmla="val 15000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This is not a commitment to the topic for the semester (yet!)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74" name="Course-based Undergraduate Research Experi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Course-based Undergraduate Research Experience</a:t>
            </a:r>
          </a:p>
        </p:txBody>
      </p:sp>
      <p:sp>
        <p:nvSpPr>
          <p:cNvPr id="175" name="Instructor: Dr. Amanda Fernandez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Instructor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:</a:t>
            </a:r>
            <a:r>
              <a:t> Dr. Amanda Fernandez</a:t>
            </a:r>
          </a:p>
          <a:p>
            <a:pPr>
              <a:defRPr u="sng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Resources</a:t>
            </a:r>
            <a:r>
              <a:rPr u="none">
                <a:latin typeface="Helvetica Neue Thin"/>
                <a:ea typeface="Helvetica Neue Thin"/>
                <a:cs typeface="Helvetica Neue Thin"/>
                <a:sym typeface="Helvetica Neue Thin"/>
              </a:rPr>
              <a:t>:</a:t>
            </a:r>
            <a:r>
              <a:rPr u="none"/>
              <a:t> Canvas</a:t>
            </a:r>
            <a:endParaRPr u="none"/>
          </a:p>
          <a:p>
            <a:pPr>
              <a:defRPr u="sng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Class meetings</a:t>
            </a:r>
            <a:r>
              <a:rPr u="none">
                <a:latin typeface="Helvetica Neue Thin"/>
                <a:ea typeface="Helvetica Neue Thin"/>
                <a:cs typeface="Helvetica Neue Thin"/>
                <a:sym typeface="Helvetica Neue Thin"/>
              </a:rPr>
              <a:t>:</a:t>
            </a:r>
            <a:r>
              <a:rPr u="none"/>
              <a:t> Tuesdays &amp; Thursdays 11:30am - 12:45pm  BB 3.03.24</a:t>
            </a:r>
            <a:endParaRPr u="none"/>
          </a:p>
          <a:p>
            <a:pPr>
              <a:defRPr u="sng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Office hours</a:t>
            </a:r>
            <a:r>
              <a:rPr u="none">
                <a:latin typeface="Helvetica Neue Thin"/>
                <a:ea typeface="Helvetica Neue Thin"/>
                <a:cs typeface="Helvetica Neue Thin"/>
                <a:sym typeface="Helvetica Neue Thin"/>
              </a:rPr>
              <a:t>:</a:t>
            </a:r>
            <a:r>
              <a:rPr u="none"/>
              <a:t> Tuesdays &amp; Thursdays 10:15am - 11:30am  NPB 3.326</a:t>
            </a:r>
            <a:endParaRPr u="none"/>
          </a:p>
          <a:p>
            <a:pPr>
              <a:defRPr u="sng"/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Grader</a:t>
            </a:r>
            <a:r>
              <a:rPr u="none">
                <a:latin typeface="Helvetica Neue Thin"/>
                <a:ea typeface="Helvetica Neue Thin"/>
                <a:cs typeface="Helvetica Neue Thin"/>
                <a:sym typeface="Helvetica Neue Thin"/>
              </a:rPr>
              <a:t>:</a:t>
            </a:r>
            <a:r>
              <a:rPr u="none"/>
              <a:t> TBA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ctivity 1: Research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Activity 1: Research Basics</a:t>
            </a:r>
          </a:p>
        </p:txBody>
      </p:sp>
      <p:sp>
        <p:nvSpPr>
          <p:cNvPr id="499" name="Exploring Potential Topics - Activity part 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Exploring Potential Topics - Activity part 2</a:t>
            </a:r>
          </a:p>
        </p:txBody>
      </p:sp>
      <p:sp>
        <p:nvSpPr>
          <p:cNvPr id="500" name="Reflect on the 2 handouts and your experiences with th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lnSpc>
                <a:spcPct val="200000"/>
              </a:lnSpc>
              <a:spcBef>
                <a:spcPts val="1500"/>
              </a:spcBef>
              <a:buSzPct val="100000"/>
              <a:buAutoNum type="arabicPeriod" startAt="1"/>
            </a:pPr>
            <a:r>
              <a:t>Reflect on the 2 handouts and your experiences with them</a:t>
            </a:r>
          </a:p>
          <a:p>
            <a:pPr marL="889000" indent="-889000">
              <a:lnSpc>
                <a:spcPct val="200000"/>
              </a:lnSpc>
              <a:spcBef>
                <a:spcPts val="1500"/>
              </a:spcBef>
              <a:buSzPct val="100000"/>
              <a:buAutoNum type="arabicPeriod" startAt="1"/>
            </a:pPr>
            <a:r>
              <a:t>Discuss your experience in the field related to your SIG</a:t>
            </a:r>
          </a:p>
          <a:p>
            <a:pPr marL="889000" indent="-889000">
              <a:lnSpc>
                <a:spcPct val="100000"/>
              </a:lnSpc>
              <a:spcBef>
                <a:spcPts val="1500"/>
              </a:spcBef>
              <a:buSzPct val="100000"/>
              <a:buAutoNum type="arabicPeriod" startAt="1"/>
            </a:pPr>
            <a:r>
              <a:t>Complete the activity handout (</a:t>
            </a:r>
            <a:r>
              <a:rPr i="1"/>
              <a:t>requires some discussion with your new research community!)</a:t>
            </a:r>
          </a:p>
        </p:txBody>
      </p:sp>
      <p:sp>
        <p:nvSpPr>
          <p:cNvPr id="5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504" name="Thur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Thursday</a:t>
            </a:r>
          </a:p>
        </p:txBody>
      </p:sp>
      <p:sp>
        <p:nvSpPr>
          <p:cNvPr id="505" name="Exploring research topics of interest to y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Exploring research topics of interest to you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Investigating recent research 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Discussion within a research community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rPr u="sng"/>
              <a:t>To Do</a:t>
            </a:r>
            <a:r>
              <a:t>:</a:t>
            </a: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Complete </a:t>
            </a:r>
            <a:r>
              <a:rPr b="1"/>
              <a:t>Quiz 0 </a:t>
            </a:r>
            <a:r>
              <a:t>on Canvas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</a:p>
          <a:p>
            <a:pPr marL="0" indent="0" defTabSz="2121354">
              <a:spcBef>
                <a:spcPts val="3900"/>
              </a:spcBef>
              <a:buSzTx/>
              <a:buNone/>
              <a:defRPr i="1" sz="4176"/>
            </a:pPr>
            <a:r>
              <a:t>See you next week!</a:t>
            </a:r>
          </a:p>
        </p:txBody>
      </p:sp>
      <p:sp>
        <p:nvSpPr>
          <p:cNvPr id="5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9" name="Group"/>
          <p:cNvGrpSpPr/>
          <p:nvPr/>
        </p:nvGrpSpPr>
        <p:grpSpPr>
          <a:xfrm>
            <a:off x="7047931" y="9818896"/>
            <a:ext cx="9435946" cy="2817177"/>
            <a:chOff x="0" y="0"/>
            <a:chExt cx="9435944" cy="2817175"/>
          </a:xfrm>
        </p:grpSpPr>
        <p:sp>
          <p:nvSpPr>
            <p:cNvPr id="507" name="Arrow"/>
            <p:cNvSpPr/>
            <p:nvPr/>
          </p:nvSpPr>
          <p:spPr>
            <a:xfrm rot="2920752">
              <a:off x="367596" y="451389"/>
              <a:ext cx="2068040" cy="1914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97" y="7344"/>
                  </a:moveTo>
                  <a:lnTo>
                    <a:pt x="12797" y="0"/>
                  </a:lnTo>
                  <a:lnTo>
                    <a:pt x="0" y="10800"/>
                  </a:lnTo>
                  <a:lnTo>
                    <a:pt x="12797" y="21600"/>
                  </a:lnTo>
                  <a:lnTo>
                    <a:pt x="12797" y="14256"/>
                  </a:lnTo>
                  <a:lnTo>
                    <a:pt x="21600" y="14256"/>
                  </a:lnTo>
                  <a:lnTo>
                    <a:pt x="21600" y="7344"/>
                  </a:lnTo>
                  <a:close/>
                </a:path>
              </a:pathLst>
            </a:custGeom>
            <a:solidFill>
              <a:schemeClr val="accent4">
                <a:hueOff val="-1247790"/>
                <a:lumOff val="-1232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chemeClr val="accent4">
                      <a:hueOff val="-1247790"/>
                      <a:lumOff val="-12326"/>
                    </a:schemeClr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8" name="Mostly survey questions!"/>
            <p:cNvSpPr txBox="1"/>
            <p:nvPr/>
          </p:nvSpPr>
          <p:spPr>
            <a:xfrm>
              <a:off x="2118611" y="1961071"/>
              <a:ext cx="7317334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4">
                      <a:hueOff val="-1247790"/>
                      <a:lumOff val="-12326"/>
                    </a:schemeClr>
                  </a:solidFill>
                </a:defRPr>
              </a:lvl1pPr>
            </a:lstStyle>
            <a:p>
              <a:pPr/>
              <a:r>
                <a:t>Mostly survey questions!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eek 1: Motivation &amp; Set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Week 1: </a:t>
            </a:r>
            <a:r>
              <a:t>Motivation &amp;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81" name="Week 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Week 1</a:t>
            </a:r>
          </a:p>
        </p:txBody>
      </p:sp>
      <p:sp>
        <p:nvSpPr>
          <p:cNvPr id="182" name="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Objectives: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Introduce the course, syllabus</a:t>
            </a: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Begin thinking like a research scientist</a:t>
            </a: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Identify your field(s) of research interest within CS</a:t>
            </a:r>
          </a:p>
          <a:p>
            <a:pPr lvl="3" marL="2121408" indent="-530352" defTabSz="2121354">
              <a:spcBef>
                <a:spcPts val="3900"/>
              </a:spcBef>
              <a:defRPr sz="4176"/>
            </a:pP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Deliverables: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Activity 1 (in class on Thursday)</a:t>
            </a:r>
          </a:p>
          <a:p>
            <a:pPr lvl="3" marL="2121408" indent="-530352" defTabSz="2121354">
              <a:spcBef>
                <a:spcPts val="3900"/>
              </a:spcBef>
              <a:defRPr sz="4176"/>
            </a:pPr>
            <a:r>
              <a:t>Quiz 0</a:t>
            </a:r>
          </a:p>
        </p:txBody>
      </p:sp>
      <p:sp>
        <p:nvSpPr>
          <p:cNvPr id="183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search in Computer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in Computer Science</a:t>
            </a:r>
          </a:p>
        </p:txBody>
      </p:sp>
      <p:sp>
        <p:nvSpPr>
          <p:cNvPr id="186" name="WHY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WHY?</a:t>
            </a: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Develop…"/>
          <p:cNvSpPr/>
          <p:nvPr/>
        </p:nvSpPr>
        <p:spPr>
          <a:xfrm>
            <a:off x="2878895" y="3560430"/>
            <a:ext cx="5509788" cy="3708517"/>
          </a:xfrm>
          <a:prstGeom prst="roundRect">
            <a:avLst>
              <a:gd name="adj" fmla="val 179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Develop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valuable skills</a:t>
            </a:r>
          </a:p>
        </p:txBody>
      </p:sp>
      <p:sp>
        <p:nvSpPr>
          <p:cNvPr id="189" name="Deepen understanding"/>
          <p:cNvSpPr/>
          <p:nvPr/>
        </p:nvSpPr>
        <p:spPr>
          <a:xfrm>
            <a:off x="2878895" y="7820996"/>
            <a:ext cx="5509788" cy="3708517"/>
          </a:xfrm>
          <a:prstGeom prst="roundRect">
            <a:avLst>
              <a:gd name="adj" fmla="val 179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Deepen understanding</a:t>
            </a:r>
          </a:p>
        </p:txBody>
      </p:sp>
      <p:sp>
        <p:nvSpPr>
          <p:cNvPr id="190" name="Discover your passion &amp;…"/>
          <p:cNvSpPr/>
          <p:nvPr/>
        </p:nvSpPr>
        <p:spPr>
          <a:xfrm>
            <a:off x="9011010" y="3560430"/>
            <a:ext cx="5509788" cy="3708517"/>
          </a:xfrm>
          <a:prstGeom prst="roundRect">
            <a:avLst>
              <a:gd name="adj" fmla="val 179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Discover your passion &amp;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career path</a:t>
            </a:r>
          </a:p>
        </p:txBody>
      </p:sp>
      <p:sp>
        <p:nvSpPr>
          <p:cNvPr id="191" name="Personal growth"/>
          <p:cNvSpPr/>
          <p:nvPr/>
        </p:nvSpPr>
        <p:spPr>
          <a:xfrm>
            <a:off x="9011010" y="7820996"/>
            <a:ext cx="5509788" cy="3708517"/>
          </a:xfrm>
          <a:prstGeom prst="roundRect">
            <a:avLst>
              <a:gd name="adj" fmla="val 179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Personal growth</a:t>
            </a:r>
          </a:p>
        </p:txBody>
      </p:sp>
      <p:sp>
        <p:nvSpPr>
          <p:cNvPr id="192" name="Boost your resume &amp;…"/>
          <p:cNvSpPr/>
          <p:nvPr/>
        </p:nvSpPr>
        <p:spPr>
          <a:xfrm>
            <a:off x="15143125" y="3560430"/>
            <a:ext cx="5509788" cy="3708517"/>
          </a:xfrm>
          <a:prstGeom prst="roundRect">
            <a:avLst>
              <a:gd name="adj" fmla="val 179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Boost your resume &amp;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open doors</a:t>
            </a:r>
          </a:p>
        </p:txBody>
      </p:sp>
      <p:sp>
        <p:nvSpPr>
          <p:cNvPr id="193" name="Build connections"/>
          <p:cNvSpPr/>
          <p:nvPr/>
        </p:nvSpPr>
        <p:spPr>
          <a:xfrm>
            <a:off x="15143125" y="7820996"/>
            <a:ext cx="5509788" cy="3708517"/>
          </a:xfrm>
          <a:prstGeom prst="roundRect">
            <a:avLst>
              <a:gd name="adj" fmla="val 17982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5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Build connections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" name="Screenshot 2024-01-12 at 3.10.59 PM.png"/>
          <p:cNvGrpSpPr/>
          <p:nvPr/>
        </p:nvGrpSpPr>
        <p:grpSpPr>
          <a:xfrm>
            <a:off x="4429433" y="820501"/>
            <a:ext cx="15525134" cy="6602244"/>
            <a:chOff x="0" y="0"/>
            <a:chExt cx="15525132" cy="6602242"/>
          </a:xfrm>
        </p:grpSpPr>
        <p:pic>
          <p:nvPicPr>
            <p:cNvPr id="197" name="Screenshot 2024-01-12 at 3.10.59 PM.png" descr="Screenshot 2024-01-12 at 3.10.59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39700"/>
              <a:ext cx="15245733" cy="632284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Screenshot 2024-01-12 at 3.10.59 PM.png" descr="Screenshot 2024-01-12 at 3.10.59 PM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525133" cy="6602243"/>
            </a:xfrm>
            <a:prstGeom prst="rect">
              <a:avLst/>
            </a:prstGeom>
            <a:effectLst/>
          </p:spPr>
        </p:pic>
      </p:grpSp>
      <p:sp>
        <p:nvSpPr>
          <p:cNvPr id="199" name="Research is not……"/>
          <p:cNvSpPr txBox="1"/>
          <p:nvPr>
            <p:ph type="body" sz="half" idx="1"/>
          </p:nvPr>
        </p:nvSpPr>
        <p:spPr>
          <a:xfrm>
            <a:off x="4430731" y="7840078"/>
            <a:ext cx="15522538" cy="4957245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</a:pPr>
            <a:r>
              <a:t>Research is </a:t>
            </a:r>
            <a:r>
              <a:rPr b="1" i="1"/>
              <a:t>not</a:t>
            </a:r>
            <a:r>
              <a:t>…</a:t>
            </a:r>
          </a:p>
          <a:p>
            <a:pPr lvl="2" algn="just">
              <a:spcBef>
                <a:spcPts val="2500"/>
              </a:spcBef>
              <a:defRPr sz="4100"/>
            </a:pPr>
            <a:r>
              <a:t>“Guess &amp; check”</a:t>
            </a:r>
          </a:p>
          <a:p>
            <a:pPr lvl="2" algn="just">
              <a:spcBef>
                <a:spcPts val="2500"/>
              </a:spcBef>
              <a:defRPr sz="4100"/>
            </a:pPr>
            <a:r>
              <a:t>Learning an established topic/field/concept</a:t>
            </a:r>
          </a:p>
          <a:p>
            <a:pPr lvl="2" algn="just">
              <a:spcBef>
                <a:spcPts val="2500"/>
              </a:spcBef>
              <a:defRPr sz="4100"/>
            </a:pPr>
            <a:r>
              <a:t>Completed alone</a:t>
            </a:r>
          </a:p>
          <a:p>
            <a:pPr lvl="2" algn="just">
              <a:spcBef>
                <a:spcPts val="2500"/>
              </a:spcBef>
              <a:defRPr sz="4100"/>
            </a:pPr>
            <a:r>
              <a:t>Impossible to contribute 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</a:t>
            </a:r>
          </a:p>
        </p:txBody>
      </p:sp>
      <p:sp>
        <p:nvSpPr>
          <p:cNvPr id="202" name="by the numb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by the numbers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$200 billion…"/>
          <p:cNvSpPr/>
          <p:nvPr/>
        </p:nvSpPr>
        <p:spPr>
          <a:xfrm>
            <a:off x="3480549" y="3600823"/>
            <a:ext cx="8376019" cy="7155716"/>
          </a:xfrm>
          <a:prstGeom prst="roundRect">
            <a:avLst>
              <a:gd name="adj" fmla="val 1416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9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$200 billion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U.S. Government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annual spending on R&amp;D for defense &amp; civilian functions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23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(Approximation from the NSF FY2023)</a:t>
            </a:r>
          </a:p>
        </p:txBody>
      </p:sp>
      <p:sp>
        <p:nvSpPr>
          <p:cNvPr id="205" name="$141 million…"/>
          <p:cNvSpPr/>
          <p:nvPr/>
        </p:nvSpPr>
        <p:spPr>
          <a:xfrm>
            <a:off x="12527432" y="3600823"/>
            <a:ext cx="8376019" cy="7155716"/>
          </a:xfrm>
          <a:prstGeom prst="roundRect">
            <a:avLst>
              <a:gd name="adj" fmla="val 1416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9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$141 million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UTSA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</a:defRPr>
            </a:pPr>
            <a:r>
              <a:t>annual research expenditures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23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(UTSA FY </a:t>
            </a:r>
            <a:r>
              <a:rPr u="sng">
                <a:hlinkClick r:id="rId2" invalidUrl="" action="" tgtFrame="" tooltip="" history="1" highlightClick="0" endSnd="0"/>
              </a:rPr>
              <a:t>2022 annual report</a:t>
            </a:r>
            <a:r>
              <a:t>)</a:t>
            </a:r>
          </a:p>
        </p:txBody>
      </p:sp>
      <p:sp>
        <p:nvSpPr>
          <p:cNvPr id="206" name="“research expenditure” = money spent on research activities.…"/>
          <p:cNvSpPr txBox="1"/>
          <p:nvPr/>
        </p:nvSpPr>
        <p:spPr>
          <a:xfrm>
            <a:off x="11775596" y="11049619"/>
            <a:ext cx="12490574" cy="1288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500"/>
            </a:pPr>
            <a:r>
              <a:rPr i="1"/>
              <a:t>“research expenditure</a:t>
            </a:r>
            <a:r>
              <a:t>” = money spent on research activities. </a:t>
            </a:r>
          </a:p>
          <a:p>
            <a:pPr lvl="2" marL="1587500" indent="-368300">
              <a:spcBef>
                <a:spcPts val="500"/>
              </a:spcBef>
              <a:buSzPct val="123000"/>
              <a:buChar char="•"/>
              <a:defRPr sz="2500"/>
            </a:pPr>
            <a:r>
              <a:t>“direct” costs = salaries for researchers, benefits, travel, materials</a:t>
            </a:r>
          </a:p>
          <a:p>
            <a:pPr lvl="2" marL="1587500" indent="-368300">
              <a:spcBef>
                <a:spcPts val="500"/>
              </a:spcBef>
              <a:buSzPct val="123000"/>
              <a:buChar char="•"/>
              <a:defRPr sz="2500"/>
            </a:pPr>
            <a:r>
              <a:t>“indirect” costs = administration costs, tuition/fees for student researchers</a:t>
            </a:r>
          </a:p>
        </p:txBody>
      </p:sp>
      <p:sp>
        <p:nvSpPr>
          <p:cNvPr id="207" name="“R&amp;D” = research &amp; development…"/>
          <p:cNvSpPr txBox="1"/>
          <p:nvPr/>
        </p:nvSpPr>
        <p:spPr>
          <a:xfrm>
            <a:off x="4665857" y="11049619"/>
            <a:ext cx="5486139" cy="833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00"/>
              </a:spcBef>
              <a:defRPr sz="2300"/>
            </a:pPr>
            <a:r>
              <a:rPr i="1"/>
              <a:t>“R&amp;D” = research &amp; development</a:t>
            </a:r>
            <a:endParaRPr i="1"/>
          </a:p>
          <a:p>
            <a:pPr>
              <a:spcBef>
                <a:spcPts val="500"/>
              </a:spcBef>
              <a:defRPr sz="2300"/>
            </a:pPr>
            <a:r>
              <a:rPr i="1"/>
              <a:t>“NSF” = National Science Foundation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  <p:bldP build="whole" bldLvl="1" animBg="1" rev="0" advAuto="0" spid="206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